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0"/>
  </p:notesMasterIdLst>
  <p:sldIdLst>
    <p:sldId id="256" r:id="rId4"/>
    <p:sldId id="281" r:id="rId5"/>
    <p:sldId id="283" r:id="rId6"/>
    <p:sldId id="285" r:id="rId7"/>
    <p:sldId id="286" r:id="rId8"/>
    <p:sldId id="257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50" autoAdjust="0"/>
  </p:normalViewPr>
  <p:slideViewPr>
    <p:cSldViewPr>
      <p:cViewPr>
        <p:scale>
          <a:sx n="64" d="100"/>
          <a:sy n="64" d="100"/>
        </p:scale>
        <p:origin x="-22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27273-9A88-45FA-B2FC-FFA8FA0DBC55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15E54-5A06-412A-9DD4-5606B1C115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21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15E54-5A06-412A-9DD4-5606B1C1151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13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5FE7F-F87F-4F2B-A6E9-A8E8D44A0B22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2103B-019E-40D2-B92A-A44CF74259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99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930A-BE03-4373-8844-B4D7F7990EC1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FD0DB-B2A2-49A3-98E5-083BAF97F8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66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53B9-2256-4E01-9210-C31DB968D0F3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7B6FE-800A-4EB2-A99C-23BD7A74C1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92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DB6C9-4024-4760-8D62-C4E76E82ACAF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DF6D-CEFA-4B7E-A496-6D0321FC26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775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0F00-F3A1-411F-B1CB-A1BBE82ACEE2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77A2-FDC3-4B85-A0F4-A90407644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575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BE98-8F8A-45F4-A67C-B13E13A4BE57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0669-3A4A-4ED5-A56A-76C2F0A96F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97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F943-BD02-458C-BA34-F227D1523256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BA233-B2AF-46CB-B677-1A566A90BA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60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5E66-D089-4189-B9D8-3E62F6D09ADE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1B90-77AE-4DE2-87BF-D809D708D8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054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2784-2D09-4F43-854B-0AAC688B9E8D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0A2A-4E58-40C1-A2F7-03132D4BEB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19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0FD25-FEB2-45CB-B757-607F931A7266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A7D4-883E-4472-A177-57979D101A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452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02D-709D-4632-B8B0-6D1FC051B445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CB64-FD57-4A4B-8439-913F5C01F7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69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1AE51-C181-4FCA-9676-AB2CE2738EB5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B6D0-EFC2-4FC7-BAF6-709AF9BE9D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011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AEBB-6359-40C2-84A6-3038CCC2AA52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9375-E1A9-4408-8A47-69040B1997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407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43DC-1DC6-4F0D-82BC-443D37FF88DE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662B-406A-4FDC-B6C3-B9E672116B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101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669EB-CD51-493D-8742-D0CBAEC28D8F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EAF8-4FE8-40D3-AD1D-CB170F87BA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774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25347-6FC9-42BC-ADD6-4FC024CD2B1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B34DA-C66B-4015-9948-809C969797D8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89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6DA50-CC83-4E18-A053-8F44A28DC83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C3132-082D-497E-BB22-F6EA944C714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45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5A3E1-8CE6-4235-911F-0E326996F95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B02F-8473-4933-AC03-6BE4FE6F0A1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26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43B59-56F3-4C64-875E-B38C121D670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3F58-6D97-4FA6-96F7-8E16C8F4293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37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78950-6222-41DD-AE2F-14315A0E352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05CC-DE11-4050-9628-C200D73DFBF2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4408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A303-4B34-4A93-9312-1D2F632CDDB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97941-FA70-4E68-8700-F4A5E81D14E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87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0B27-6CD4-417D-AA5B-F5B8F49DC035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70AE-FB57-403C-975A-D6866864AA3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6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062A2-F432-4855-9DC9-D15F1454BDA3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2DBAC-E2DD-4929-A835-F0516087D0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587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60BB-19F3-467E-9758-37035BD36C2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B5EB-7DF6-406F-AA6B-4D4FBB61F3C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546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3967-A04F-4804-9AA9-F86EFA52EFD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1AD0-8B65-415D-885E-A53F444E0DA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55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076F-CDCA-431B-B9AD-A0C5E96A7CD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C694-06B1-4C37-AF07-D1F2BECE89E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228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7E2D-10B0-48BD-9F38-428B221CAB0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A76F-80D2-4AA5-95DE-C8DC4D00D981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1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2411-1F2C-421C-B525-2B3EEFD0E28A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DD4C-B396-49BB-941E-EAAF53C5CF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21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F13E-DDE1-4905-A3A4-AD6594BDCB36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EFF7-6BA4-4270-9631-D065C60A6F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42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3849-01BA-4E7E-A365-F5B494BCE597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1BDC-8E5E-4C11-A821-8656656B3E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80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8106-090F-4112-B3CB-B291A167D5D4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9533D-CFC0-4071-BB95-B1E7B1A908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8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A5D6-8396-4C2D-848C-F5F34B552650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E052-D30B-41F5-96E4-C237F32E2F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09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84EA-5DAA-4347-A250-2B7BA2D0F8CB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E5C7-2310-412C-8ECB-7438FA23B5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9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AD133-86B2-457D-ADDA-F56740C214F9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FE3300-DFDB-4F9F-825D-C7CA88C83F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FB786B-6BB6-4A4B-99DF-0BDFF3E06B05}" type="datetimeFigureOut">
              <a:rPr lang="es-ES"/>
              <a:pPr>
                <a:defRPr/>
              </a:pPr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CB255-4C39-46A4-BAD2-9A95032883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32707-2C49-414F-936C-AF17E3B1D1D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09/09/2016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1AA8C3-4AA8-41C6-A9A6-BD955D33CF6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81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tb.de/la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8" name="Picture 324" descr="http://2.bp.blogspot.com/_Fw11cfls-UI/S7K-eoIvAEI/AAAAAAAAAQE/uFXL-L9GyFE/s1600/mapa_america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9000" contrast="-50000"/>
          </a:blip>
          <a:srcRect/>
          <a:stretch>
            <a:fillRect/>
          </a:stretch>
        </p:blipFill>
        <p:spPr bwMode="auto">
          <a:xfrm>
            <a:off x="1500166" y="-54793"/>
            <a:ext cx="5286412" cy="6989811"/>
          </a:xfrm>
          <a:prstGeom prst="rect">
            <a:avLst/>
          </a:prstGeom>
          <a:noFill/>
        </p:spPr>
      </p:pic>
      <p:sp>
        <p:nvSpPr>
          <p:cNvPr id="3075" name="1 Título"/>
          <p:cNvSpPr>
            <a:spLocks noGrp="1"/>
          </p:cNvSpPr>
          <p:nvPr>
            <p:ph type="ctrTitle"/>
          </p:nvPr>
        </p:nvSpPr>
        <p:spPr>
          <a:xfrm>
            <a:off x="684213" y="1628775"/>
            <a:ext cx="7772400" cy="2019300"/>
          </a:xfrm>
        </p:spPr>
        <p:txBody>
          <a:bodyPr/>
          <a:lstStyle/>
          <a:p>
            <a:pPr eaLnBrk="1" hangingPunct="1"/>
            <a:r>
              <a:rPr lang="es-ES" sz="3600" b="1" smtClean="0"/>
              <a:t>Información sobre Proyectos para fortalecimiento de  “Infraestructura de la Calidad en América Latina y el Caribe”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913" y="4005263"/>
            <a:ext cx="6400800" cy="7921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100" b="1" dirty="0" smtClean="0">
                <a:solidFill>
                  <a:schemeClr val="accent6">
                    <a:lumMod val="50000"/>
                  </a:schemeClr>
                </a:solidFill>
              </a:rPr>
              <a:t>Informe de Actividades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900" b="1" dirty="0" smtClean="0">
                <a:solidFill>
                  <a:schemeClr val="accent6">
                    <a:lumMod val="50000"/>
                  </a:schemeClr>
                </a:solidFill>
              </a:rPr>
              <a:t>SEPTIEMBRE 2016</a:t>
            </a:r>
          </a:p>
        </p:txBody>
      </p:sp>
      <p:sp>
        <p:nvSpPr>
          <p:cNvPr id="325" name="324 Redondear rectángulo de esquina diagonal"/>
          <p:cNvSpPr/>
          <p:nvPr/>
        </p:nvSpPr>
        <p:spPr>
          <a:xfrm>
            <a:off x="1714500" y="357188"/>
            <a:ext cx="6858000" cy="928687"/>
          </a:xfrm>
          <a:prstGeom prst="round2Diag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6" name="325 Rectángulo"/>
          <p:cNvSpPr/>
          <p:nvPr/>
        </p:nvSpPr>
        <p:spPr>
          <a:xfrm>
            <a:off x="214313" y="357188"/>
            <a:ext cx="1357312" cy="9286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7" name="1 Título"/>
          <p:cNvSpPr txBox="1">
            <a:spLocks/>
          </p:cNvSpPr>
          <p:nvPr/>
        </p:nvSpPr>
        <p:spPr>
          <a:xfrm>
            <a:off x="7143768" y="5572140"/>
            <a:ext cx="1785950" cy="785818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R" sz="5400" dirty="0"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IAAC</a:t>
            </a:r>
          </a:p>
        </p:txBody>
      </p:sp>
      <p:sp>
        <p:nvSpPr>
          <p:cNvPr id="328" name="327 Rectángulo"/>
          <p:cNvSpPr/>
          <p:nvPr/>
        </p:nvSpPr>
        <p:spPr>
          <a:xfrm>
            <a:off x="142875" y="6000750"/>
            <a:ext cx="6929438" cy="1428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 bwMode="auto">
          <a:xfrm>
            <a:off x="684213" y="5229225"/>
            <a:ext cx="3311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000" b="1" dirty="0">
                <a:latin typeface="+mn-lt"/>
                <a:cs typeface="+mn-cs"/>
              </a:rPr>
              <a:t>Preparado por: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000" b="1" dirty="0">
                <a:latin typeface="+mn-lt"/>
                <a:cs typeface="+mn-cs"/>
              </a:rPr>
              <a:t>María Miranda y Víctor </a:t>
            </a:r>
            <a:r>
              <a:rPr lang="es-MX" sz="4000" b="1" dirty="0" err="1" smtClean="0">
                <a:latin typeface="+mn-lt"/>
                <a:cs typeface="+mn-cs"/>
              </a:rPr>
              <a:t>Gandy</a:t>
            </a:r>
            <a:endParaRPr lang="es-MX" sz="40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324 Redondear rectángulo de esquina diagonal"/>
          <p:cNvSpPr/>
          <p:nvPr/>
        </p:nvSpPr>
        <p:spPr>
          <a:xfrm>
            <a:off x="1680473" y="363279"/>
            <a:ext cx="6858000" cy="928687"/>
          </a:xfrm>
          <a:prstGeom prst="round2Diag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400" dirty="0" smtClean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solidFill>
                  <a:prstClr val="white"/>
                </a:solidFill>
              </a:rPr>
              <a:t>1 -Proyecto R3E- Segunda Fase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prstClr val="white"/>
                </a:solidFill>
              </a:rPr>
              <a:t>Período:  2015-2018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600" dirty="0" smtClean="0">
                <a:solidFill>
                  <a:prstClr val="white"/>
                </a:solidFill>
              </a:rPr>
              <a:t>  </a:t>
            </a:r>
            <a:endParaRPr lang="es-ES" sz="3600" dirty="0">
              <a:solidFill>
                <a:prstClr val="white"/>
              </a:solidFill>
            </a:endParaRPr>
          </a:p>
        </p:txBody>
      </p:sp>
      <p:sp>
        <p:nvSpPr>
          <p:cNvPr id="326" name="325 Rectángulo"/>
          <p:cNvSpPr/>
          <p:nvPr/>
        </p:nvSpPr>
        <p:spPr>
          <a:xfrm>
            <a:off x="214313" y="357188"/>
            <a:ext cx="1357312" cy="9286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b="1" dirty="0">
              <a:solidFill>
                <a:prstClr val="white"/>
              </a:solidFill>
            </a:endParaRPr>
          </a:p>
        </p:txBody>
      </p:sp>
      <p:sp>
        <p:nvSpPr>
          <p:cNvPr id="327" name="1 Título"/>
          <p:cNvSpPr txBox="1">
            <a:spLocks/>
          </p:cNvSpPr>
          <p:nvPr/>
        </p:nvSpPr>
        <p:spPr>
          <a:xfrm>
            <a:off x="7392644" y="6073419"/>
            <a:ext cx="1583630" cy="785818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R" sz="5400" dirty="0">
                <a:solidFill>
                  <a:prstClr val="black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IAAC</a:t>
            </a:r>
          </a:p>
        </p:txBody>
      </p:sp>
      <p:sp>
        <p:nvSpPr>
          <p:cNvPr id="328" name="327 Rectángulo"/>
          <p:cNvSpPr/>
          <p:nvPr/>
        </p:nvSpPr>
        <p:spPr>
          <a:xfrm>
            <a:off x="974725" y="6502400"/>
            <a:ext cx="6143625" cy="1428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graphicFrame>
        <p:nvGraphicFramePr>
          <p:cNvPr id="7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25887"/>
              </p:ext>
            </p:extLst>
          </p:nvPr>
        </p:nvGraphicFramePr>
        <p:xfrm>
          <a:off x="214313" y="2537449"/>
          <a:ext cx="8324160" cy="359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4160"/>
              </a:tblGrid>
              <a:tr h="603519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El Plan de acción </a:t>
                      </a:r>
                      <a:r>
                        <a:rPr lang="es-ES" sz="2000" dirty="0" smtClean="0"/>
                        <a:t>en preparación </a:t>
                      </a:r>
                      <a:r>
                        <a:rPr lang="es-ES" sz="2000" dirty="0" smtClean="0"/>
                        <a:t>contiene prioridades presentadas por IAAC según  necesidades de</a:t>
                      </a:r>
                      <a:r>
                        <a:rPr lang="es-ES" sz="2000" baseline="0" dirty="0" smtClean="0"/>
                        <a:t> capacitación </a:t>
                      </a:r>
                      <a:r>
                        <a:rPr lang="es-ES" sz="2000" dirty="0" smtClean="0"/>
                        <a:t>identificadas por el TC y el TSC.</a:t>
                      </a:r>
                      <a:r>
                        <a:rPr lang="es-MX" sz="2000" dirty="0" smtClean="0"/>
                        <a:t> </a:t>
                      </a:r>
                      <a:endParaRPr lang="es-MX" sz="2000" dirty="0"/>
                    </a:p>
                  </a:txBody>
                  <a:tcPr marL="91446" marR="91446" marT="45749" marB="45749"/>
                </a:tc>
              </a:tr>
              <a:tr h="327623">
                <a:tc>
                  <a:txBody>
                    <a:bodyPr/>
                    <a:lstStyle/>
                    <a:p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para formación de evaluadores pares y Taller d</a:t>
                      </a:r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armonización</a:t>
                      </a:r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evaluadores pares  </a:t>
                      </a:r>
                      <a:endParaRPr lang="es-MX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49" marB="45749"/>
                </a:tc>
              </a:tr>
              <a:tr h="262505">
                <a:tc>
                  <a:txBody>
                    <a:bodyPr/>
                    <a:lstStyle/>
                    <a:p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sobre ILAC P14:01/2013 </a:t>
                      </a:r>
                      <a:endParaRPr lang="es-MX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49" marB="45749"/>
                </a:tc>
              </a:tr>
              <a:tr h="262505">
                <a:tc>
                  <a:txBody>
                    <a:bodyPr/>
                    <a:lstStyle/>
                    <a:p>
                      <a:pPr lvl="0"/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sobre estadí­stica aplicada a ensayos de aptitud, ISO 13528</a:t>
                      </a:r>
                      <a:endParaRPr lang="es-ES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49" marB="45749"/>
                </a:tc>
              </a:tr>
              <a:tr h="577654">
                <a:tc>
                  <a:txBody>
                    <a:bodyPr/>
                    <a:lstStyle/>
                    <a:p>
                      <a:pPr fontAlgn="base"/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sobre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ISO/IEC 17021-1:2015,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IAF MD 5:2015/IAF MD 17:2015</a:t>
                      </a:r>
                      <a:r>
                        <a:rPr lang="es-ES" sz="2000" b="1" dirty="0" smtClean="0">
                          <a:effectLst/>
                        </a:rPr>
                        <a:t> </a:t>
                      </a:r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encuentra en fase e coordinación.</a:t>
                      </a:r>
                      <a:endParaRPr lang="es-ES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49" marB="45749"/>
                </a:tc>
              </a:tr>
              <a:tr h="577654">
                <a:tc>
                  <a:txBody>
                    <a:bodyPr/>
                    <a:lstStyle/>
                    <a:p>
                      <a:pPr fontAlgn="base"/>
                      <a:endParaRPr lang="es-ES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s-E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Plan de Capacitación 2016- 2017 incorpora otras</a:t>
                      </a:r>
                      <a:r>
                        <a:rPr lang="es-ES" sz="20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prioridades </a:t>
                      </a:r>
                      <a:r>
                        <a:rPr lang="es-ES" sz="20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presentar</a:t>
                      </a:r>
                      <a:endParaRPr lang="es-ES" sz="20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49" marB="45749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67544" y="14900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1200" dirty="0" smtClean="0"/>
              <a:t>Fondos para el desarrollo del Proyecto. </a:t>
            </a:r>
            <a:r>
              <a:rPr lang="es-ES" sz="1200" b="1" dirty="0" smtClean="0"/>
              <a:t>1,5 millones de Euros</a:t>
            </a:r>
            <a:endParaRPr lang="es-ES" sz="1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s-ES" sz="1200" dirty="0" smtClean="0"/>
              <a:t>El </a:t>
            </a:r>
            <a:r>
              <a:rPr lang="es-ES" sz="1200" dirty="0"/>
              <a:t>Proyecto </a:t>
            </a:r>
            <a:r>
              <a:rPr lang="es-ES" sz="1200" dirty="0" smtClean="0"/>
              <a:t>incluye apoyar </a:t>
            </a:r>
            <a:r>
              <a:rPr lang="es-ES" sz="1200" dirty="0"/>
              <a:t>para </a:t>
            </a:r>
            <a:r>
              <a:rPr lang="es-ES" sz="1200" dirty="0" smtClean="0"/>
              <a:t>fortalecer </a:t>
            </a:r>
            <a:r>
              <a:rPr lang="es-ES" sz="1200" dirty="0"/>
              <a:t>el reconocimiento de los </a:t>
            </a:r>
            <a:r>
              <a:rPr lang="es-ES" sz="1200" dirty="0" err="1"/>
              <a:t>OAs</a:t>
            </a:r>
            <a:r>
              <a:rPr lang="es-ES" sz="1200" dirty="0"/>
              <a:t> de la Región y </a:t>
            </a:r>
            <a:r>
              <a:rPr lang="es-ES" sz="1200" dirty="0" smtClean="0"/>
              <a:t>en evaluadores </a:t>
            </a:r>
            <a:r>
              <a:rPr lang="es-ES" sz="1200" dirty="0" smtClean="0"/>
              <a:t>pares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324 Redondear rectángulo de esquina diagonal"/>
          <p:cNvSpPr/>
          <p:nvPr/>
        </p:nvSpPr>
        <p:spPr>
          <a:xfrm>
            <a:off x="1714500" y="357188"/>
            <a:ext cx="6858000" cy="928687"/>
          </a:xfrm>
          <a:prstGeom prst="round2Diag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prstClr val="white"/>
                </a:solidFill>
              </a:rPr>
              <a:t>2-Biodiversidad y Cambio Climático</a:t>
            </a:r>
            <a:endParaRPr lang="es-ES" sz="3200" dirty="0">
              <a:solidFill>
                <a:prstClr val="white"/>
              </a:solidFill>
            </a:endParaRPr>
          </a:p>
        </p:txBody>
      </p:sp>
      <p:sp>
        <p:nvSpPr>
          <p:cNvPr id="326" name="325 Rectángulo"/>
          <p:cNvSpPr/>
          <p:nvPr/>
        </p:nvSpPr>
        <p:spPr>
          <a:xfrm>
            <a:off x="214313" y="357188"/>
            <a:ext cx="1357312" cy="9286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27" name="1 Título"/>
          <p:cNvSpPr txBox="1">
            <a:spLocks/>
          </p:cNvSpPr>
          <p:nvPr/>
        </p:nvSpPr>
        <p:spPr>
          <a:xfrm>
            <a:off x="7143768" y="5572140"/>
            <a:ext cx="1785950" cy="785818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5400" dirty="0">
                <a:solidFill>
                  <a:prstClr val="black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IAAC</a:t>
            </a:r>
          </a:p>
        </p:txBody>
      </p:sp>
      <p:sp>
        <p:nvSpPr>
          <p:cNvPr id="328" name="327 Rectángulo"/>
          <p:cNvSpPr/>
          <p:nvPr/>
        </p:nvSpPr>
        <p:spPr>
          <a:xfrm>
            <a:off x="142875" y="6000750"/>
            <a:ext cx="6929438" cy="1428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080" y="2117485"/>
            <a:ext cx="84253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 smtClean="0"/>
              <a:t>Se inicia la </a:t>
            </a:r>
            <a:r>
              <a:rPr lang="es-ES" sz="2000" b="1" dirty="0" smtClean="0"/>
              <a:t>SEGUNDA </a:t>
            </a:r>
            <a:r>
              <a:rPr lang="es-ES" sz="2000" b="1" dirty="0"/>
              <a:t>FASE: Julio 2016- Junio 2018</a:t>
            </a:r>
          </a:p>
          <a:p>
            <a:pPr>
              <a:defRPr/>
            </a:pPr>
            <a:endParaRPr lang="es-ES" sz="2000" b="1" dirty="0"/>
          </a:p>
          <a:p>
            <a:pPr>
              <a:defRPr/>
            </a:pPr>
            <a:r>
              <a:rPr lang="es-ES" sz="2000" b="1" dirty="0"/>
              <a:t>Analizados Sub proyectos presentados por IAAC, COPANT, SIM. 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60202"/>
              </p:ext>
            </p:extLst>
          </p:nvPr>
        </p:nvGraphicFramePr>
        <p:xfrm>
          <a:off x="198770" y="3501008"/>
          <a:ext cx="8534151" cy="152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151"/>
              </a:tblGrid>
              <a:tr h="341962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Subproyectos</a:t>
                      </a:r>
                      <a:r>
                        <a:rPr lang="es-MX" sz="2000" dirty="0" smtClean="0"/>
                        <a:t> de IAAC aprobados</a:t>
                      </a:r>
                      <a:endParaRPr lang="es-MX" sz="2000" dirty="0"/>
                    </a:p>
                  </a:txBody>
                  <a:tcPr marL="91446" marR="91446" marT="45749" marB="45749"/>
                </a:tc>
              </a:tr>
              <a:tr h="24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ECOETIQUETADO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Y PROGRAMA DE CERTIFICACIÓN DE PRODUCTO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(Costa Rica, Mexico y Colombia )  </a:t>
                      </a:r>
                      <a:endParaRPr lang="es-ES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49" marB="45749"/>
                </a:tc>
              </a:tr>
              <a:tr h="341962">
                <a:tc>
                  <a:txBody>
                    <a:bodyPr/>
                    <a:lstStyle/>
                    <a:p>
                      <a:r>
                        <a:rPr lang="es-ES" sz="20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CERTIFICACIÓN DE BOSQUES SUSTENTABLES </a:t>
                      </a: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(Mexico, Colombia  Ecuador)</a:t>
                      </a:r>
                      <a:endParaRPr lang="es-MX" sz="20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46" marR="91446" marT="45749" marB="4574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iagonal"/>
          <p:cNvSpPr/>
          <p:nvPr/>
        </p:nvSpPr>
        <p:spPr>
          <a:xfrm>
            <a:off x="1714500" y="357188"/>
            <a:ext cx="6858000" cy="928687"/>
          </a:xfrm>
          <a:prstGeom prst="round2Diag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prstClr val="white"/>
                </a:solidFill>
              </a:rPr>
              <a:t>3- Economía </a:t>
            </a:r>
            <a:r>
              <a:rPr lang="es-ES" sz="3200" b="1" dirty="0" smtClean="0">
                <a:solidFill>
                  <a:prstClr val="white"/>
                </a:solidFill>
              </a:rPr>
              <a:t>Verde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prstClr val="white"/>
                </a:solidFill>
              </a:rPr>
              <a:t>2016-2018</a:t>
            </a:r>
            <a:endParaRPr lang="es-ES" sz="3200" dirty="0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313" y="357188"/>
            <a:ext cx="1357312" cy="9286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9220" name="6 CuadroTexto"/>
          <p:cNvSpPr txBox="1">
            <a:spLocks noChangeArrowheads="1"/>
          </p:cNvSpPr>
          <p:nvPr/>
        </p:nvSpPr>
        <p:spPr bwMode="auto">
          <a:xfrm>
            <a:off x="468313" y="2205038"/>
            <a:ext cx="79914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es-ES" sz="2000" b="1" dirty="0" smtClean="0"/>
              <a:t>Proyecto </a:t>
            </a:r>
            <a:r>
              <a:rPr lang="es-ES" sz="2000" b="1" dirty="0"/>
              <a:t>Regional- Innovaciones para la </a:t>
            </a:r>
            <a:r>
              <a:rPr lang="es-ES" sz="2000" b="1" dirty="0" smtClean="0"/>
              <a:t>Economí­a </a:t>
            </a:r>
            <a:r>
              <a:rPr lang="es-ES" sz="2000" b="1" dirty="0"/>
              <a:t>Verde en </a:t>
            </a:r>
            <a:r>
              <a:rPr lang="es-ES" sz="2000" b="1" dirty="0" smtClean="0"/>
              <a:t>América </a:t>
            </a:r>
            <a:r>
              <a:rPr lang="es-ES" sz="2000" b="1" dirty="0"/>
              <a:t>Latina y el Caribe. </a:t>
            </a:r>
            <a:endParaRPr lang="es-ES" sz="2000" b="1" dirty="0" smtClean="0"/>
          </a:p>
          <a:p>
            <a:pPr algn="just" eaLnBrk="1" hangingPunct="1"/>
            <a:endParaRPr lang="es-ES" sz="2000" b="1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es-ES" sz="2000" b="1" dirty="0" smtClean="0"/>
              <a:t>Objetivo: Mejores condiciones para el desarrollo de la Economía Verde incluyendo ampliación y introducción de servicios de la infraestructura de calidad.</a:t>
            </a:r>
          </a:p>
          <a:p>
            <a:pPr algn="just" eaLnBrk="1" hangingPunct="1"/>
            <a:endParaRPr lang="es-ES" sz="2000" b="1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es-ES" sz="2000" b="1" dirty="0" smtClean="0"/>
              <a:t>Consulta sobre los intereses (Octubre- Diciembre)</a:t>
            </a:r>
            <a:endParaRPr lang="es-ES" sz="2000" b="1" dirty="0" smtClean="0"/>
          </a:p>
          <a:p>
            <a:pPr algn="just" eaLnBrk="1" hangingPunct="1"/>
            <a:endParaRPr lang="es-ES" sz="2000" b="1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es-ES" sz="2000" b="1" dirty="0" smtClean="0"/>
              <a:t>Hacia monitoreo de la calidad del aire, construcción sostenibles entre otros aspectos</a:t>
            </a:r>
            <a:endParaRPr lang="es-ES" sz="2000" b="1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es-ES" sz="2000" b="1" dirty="0"/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es-ES" sz="2000" b="1" dirty="0"/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es-ES" sz="2000" b="1" dirty="0"/>
          </a:p>
          <a:p>
            <a:pPr algn="just" eaLnBrk="1" hangingPunct="1"/>
            <a:endParaRPr lang="es-ES" sz="2000" b="1" dirty="0" smtClean="0"/>
          </a:p>
          <a:p>
            <a:pPr eaLnBrk="1" hangingPunct="1"/>
            <a:endParaRPr lang="es-E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1 Título"/>
          <p:cNvSpPr txBox="1">
            <a:spLocks/>
          </p:cNvSpPr>
          <p:nvPr/>
        </p:nvSpPr>
        <p:spPr>
          <a:xfrm>
            <a:off x="7143768" y="5572140"/>
            <a:ext cx="1785950" cy="785818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R" sz="5400" dirty="0">
                <a:solidFill>
                  <a:prstClr val="black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IAAC</a:t>
            </a:r>
          </a:p>
        </p:txBody>
      </p:sp>
      <p:sp>
        <p:nvSpPr>
          <p:cNvPr id="328" name="327 Rectángulo"/>
          <p:cNvSpPr/>
          <p:nvPr/>
        </p:nvSpPr>
        <p:spPr>
          <a:xfrm>
            <a:off x="142875" y="6000750"/>
            <a:ext cx="6929438" cy="1428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 bwMode="auto">
          <a:xfrm>
            <a:off x="476605" y="1340768"/>
            <a:ext cx="8306569" cy="129569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2500" b="1" dirty="0" smtClean="0">
                <a:latin typeface="Calibri"/>
              </a:rPr>
              <a:t>CONTINÚA </a:t>
            </a:r>
            <a:r>
              <a:rPr lang="es-MX" sz="2500" b="1" dirty="0">
                <a:latin typeface="Calibri"/>
              </a:rPr>
              <a:t>INTERCAMBIO VIRTUAL SEGÚN LOS </a:t>
            </a:r>
            <a:r>
              <a:rPr lang="es-MX" sz="2500" b="1" dirty="0" smtClean="0">
                <a:latin typeface="Calibri"/>
              </a:rPr>
              <a:t>ACUERDOS DEL TALLER REALIZADO EN MAYO 2015  </a:t>
            </a:r>
            <a:endParaRPr lang="es-MX" sz="2500" b="1" dirty="0">
              <a:latin typeface="Calibri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2500" b="1" dirty="0">
              <a:latin typeface="Calibri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2500" b="1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2500" b="1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</p:txBody>
      </p:sp>
      <p:sp>
        <p:nvSpPr>
          <p:cNvPr id="13" name="12 Redondear rectángulo de esquina diagonal"/>
          <p:cNvSpPr/>
          <p:nvPr/>
        </p:nvSpPr>
        <p:spPr>
          <a:xfrm>
            <a:off x="1619672" y="476672"/>
            <a:ext cx="6757987" cy="647700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dirty="0">
                <a:solidFill>
                  <a:prstClr val="white"/>
                </a:solidFill>
              </a:rPr>
              <a:t>Fondos de Otro Proyecto PTB para clínicos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 bwMode="auto">
          <a:xfrm>
            <a:off x="561438" y="2907844"/>
            <a:ext cx="8136904" cy="18173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Calibri"/>
              </a:rPr>
              <a:t>Primer </a:t>
            </a:r>
            <a:r>
              <a:rPr lang="es-ES" sz="2000" b="1" dirty="0">
                <a:latin typeface="Calibri"/>
              </a:rPr>
              <a:t>taller </a:t>
            </a:r>
            <a:r>
              <a:rPr lang="es-ES" sz="2000" b="1" dirty="0" smtClean="0">
                <a:latin typeface="Calibri"/>
              </a:rPr>
              <a:t>mediante </a:t>
            </a:r>
            <a:r>
              <a:rPr lang="es-ES" sz="2000" b="1" dirty="0">
                <a:latin typeface="Calibri"/>
              </a:rPr>
              <a:t>Video Conferencia</a:t>
            </a:r>
            <a:r>
              <a:rPr lang="es-ES" sz="2000" b="1" dirty="0" smtClean="0">
                <a:latin typeface="Calibri"/>
              </a:rPr>
              <a:t>.</a:t>
            </a:r>
            <a:endParaRPr lang="es-ES" sz="2000" b="1" dirty="0">
              <a:latin typeface="Calibri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Calibri"/>
              </a:rPr>
              <a:t>Para discusión </a:t>
            </a:r>
            <a:r>
              <a:rPr lang="es-ES" sz="2000" b="1" dirty="0">
                <a:latin typeface="Calibri"/>
              </a:rPr>
              <a:t>de </a:t>
            </a:r>
            <a:r>
              <a:rPr lang="es-ES" sz="2000" b="1" dirty="0" smtClean="0">
                <a:latin typeface="Calibri"/>
              </a:rPr>
              <a:t>puntos </a:t>
            </a:r>
            <a:r>
              <a:rPr lang="es-ES" sz="2000" b="1" dirty="0" smtClean="0">
                <a:latin typeface="Calibri"/>
              </a:rPr>
              <a:t>críticos </a:t>
            </a:r>
            <a:r>
              <a:rPr lang="es-ES" sz="2000" b="1" dirty="0">
                <a:latin typeface="Calibri"/>
              </a:rPr>
              <a:t>en </a:t>
            </a:r>
            <a:r>
              <a:rPr lang="es-ES" sz="2000" b="1" dirty="0" smtClean="0">
                <a:latin typeface="Calibri"/>
              </a:rPr>
              <a:t>ISO </a:t>
            </a:r>
            <a:r>
              <a:rPr lang="es-ES" sz="2000" b="1" dirty="0">
                <a:latin typeface="Calibri"/>
              </a:rPr>
              <a:t>15189.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000" b="1" dirty="0">
                <a:latin typeface="Calibri"/>
              </a:rPr>
              <a:t>Participan los representantes nacionales del sector y sus respectivos Organismos Nacionales de Acreditación.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 bwMode="auto">
          <a:xfrm>
            <a:off x="476605" y="4847929"/>
            <a:ext cx="8306569" cy="64784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2500" b="1" dirty="0" smtClean="0">
                <a:latin typeface="Calibri"/>
              </a:rPr>
              <a:t>SE PROPONE REALIZAR SEGUNDO TALLER EN EL 2017</a:t>
            </a:r>
            <a:endParaRPr lang="es-MX" sz="2500" b="1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01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324 Redondear rectángulo de esquina diagonal"/>
          <p:cNvSpPr/>
          <p:nvPr/>
        </p:nvSpPr>
        <p:spPr>
          <a:xfrm>
            <a:off x="1714500" y="115888"/>
            <a:ext cx="6858000" cy="928687"/>
          </a:xfrm>
          <a:prstGeom prst="round2Diag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/>
              <a:t>Para incrementar el nivel de información sobre los Proyectos entre los miembros de IAAC:</a:t>
            </a:r>
          </a:p>
        </p:txBody>
      </p:sp>
      <p:sp>
        <p:nvSpPr>
          <p:cNvPr id="326" name="325 Rectángulo"/>
          <p:cNvSpPr/>
          <p:nvPr/>
        </p:nvSpPr>
        <p:spPr>
          <a:xfrm>
            <a:off x="214313" y="115888"/>
            <a:ext cx="1357312" cy="9286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7" name="1 Título"/>
          <p:cNvSpPr txBox="1">
            <a:spLocks/>
          </p:cNvSpPr>
          <p:nvPr/>
        </p:nvSpPr>
        <p:spPr>
          <a:xfrm>
            <a:off x="7246567" y="5857910"/>
            <a:ext cx="1785950" cy="785818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R" sz="5400" dirty="0"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IAAC</a:t>
            </a:r>
          </a:p>
        </p:txBody>
      </p:sp>
      <p:sp>
        <p:nvSpPr>
          <p:cNvPr id="328" name="327 Rectángulo"/>
          <p:cNvSpPr/>
          <p:nvPr/>
        </p:nvSpPr>
        <p:spPr>
          <a:xfrm>
            <a:off x="245674" y="6286520"/>
            <a:ext cx="6929438" cy="1428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6 CuadroTexto"/>
          <p:cNvSpPr txBox="1">
            <a:spLocks noChangeArrowheads="1"/>
          </p:cNvSpPr>
          <p:nvPr/>
        </p:nvSpPr>
        <p:spPr bwMode="auto">
          <a:xfrm>
            <a:off x="439963" y="1268760"/>
            <a:ext cx="813593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es-ES" sz="2400" b="1" dirty="0" smtClean="0"/>
              <a:t>Se habilita en </a:t>
            </a:r>
            <a:r>
              <a:rPr lang="es-ES" sz="2400" b="1" dirty="0"/>
              <a:t>la sección </a:t>
            </a:r>
            <a:r>
              <a:rPr lang="es-ES" sz="2400" b="1" u="sng" dirty="0"/>
              <a:t>No</a:t>
            </a:r>
            <a:r>
              <a:rPr lang="es-ES" sz="2400" b="1" u="sng" dirty="0" smtClean="0"/>
              <a:t>ticias-Eventos</a:t>
            </a:r>
            <a:r>
              <a:rPr lang="es-ES" sz="2400" b="1" u="sng" dirty="0"/>
              <a:t>, </a:t>
            </a:r>
            <a:r>
              <a:rPr lang="es-ES" sz="2400" b="1" u="sng" dirty="0" smtClean="0"/>
              <a:t>la pestaña ¨Proyectos¨,</a:t>
            </a:r>
            <a:r>
              <a:rPr lang="es-ES" sz="2400" b="1" dirty="0" smtClean="0"/>
              <a:t> para informar sobre materiales elaborados en el marco de los Proyectos, contenido de los </a:t>
            </a:r>
            <a:r>
              <a:rPr lang="es-ES" sz="2400" b="1" dirty="0" err="1" smtClean="0"/>
              <a:t>SubProyectos</a:t>
            </a:r>
            <a:r>
              <a:rPr lang="es-ES" sz="2400" b="1" dirty="0" smtClean="0"/>
              <a:t>, Informes de Actividades y otras informaciones de interés. </a:t>
            </a:r>
          </a:p>
          <a:p>
            <a:pPr eaLnBrk="1" hangingPunct="1">
              <a:buFontTx/>
              <a:buChar char="-"/>
            </a:pPr>
            <a:r>
              <a:rPr lang="es-ES" sz="2400" b="1" dirty="0" smtClean="0"/>
              <a:t>Hipervínculo </a:t>
            </a:r>
            <a:r>
              <a:rPr lang="es-ES" sz="2400" b="1" dirty="0"/>
              <a:t>al sitio </a:t>
            </a:r>
            <a:r>
              <a:rPr lang="es-ES" sz="2400" b="1" dirty="0">
                <a:hlinkClick r:id="rId2"/>
              </a:rPr>
              <a:t>https://www.ptb.de/lac</a:t>
            </a:r>
            <a:r>
              <a:rPr lang="es-ES" sz="2400" b="1" dirty="0"/>
              <a:t> en el que aparece información </a:t>
            </a:r>
            <a:r>
              <a:rPr lang="es-ES" sz="2400" b="1" dirty="0" smtClean="0"/>
              <a:t>públicamente </a:t>
            </a:r>
            <a:r>
              <a:rPr lang="es-ES" sz="2400" b="1" dirty="0"/>
              <a:t>disponible sobre los Proyectos.</a:t>
            </a:r>
          </a:p>
          <a:p>
            <a:pPr algn="just" eaLnBrk="1" hangingPunct="1">
              <a:buFontTx/>
              <a:buChar char="-"/>
            </a:pPr>
            <a:endParaRPr lang="es-ES" sz="2400" dirty="0" smtClean="0">
              <a:solidFill>
                <a:srgbClr val="FF0000"/>
              </a:solidFill>
            </a:endParaRPr>
          </a:p>
          <a:p>
            <a:pPr algn="just" eaLnBrk="1" hangingPunct="1">
              <a:buFontTx/>
              <a:buChar char="-"/>
            </a:pPr>
            <a:r>
              <a:rPr lang="es-ES" sz="2400" b="1" smtClean="0"/>
              <a:t>Se </a:t>
            </a:r>
            <a:r>
              <a:rPr lang="es-ES" sz="2400" b="1" dirty="0" err="1" smtClean="0"/>
              <a:t>continúara</a:t>
            </a:r>
            <a:r>
              <a:rPr lang="es-ES" sz="2400" b="1" dirty="0" smtClean="0"/>
              <a:t> interactuando con los Comités para profundizar </a:t>
            </a:r>
            <a:r>
              <a:rPr lang="es-ES" sz="2400" b="1" dirty="0"/>
              <a:t>en las necesidades y  </a:t>
            </a:r>
            <a:r>
              <a:rPr lang="es-ES" sz="2400" b="1" dirty="0" smtClean="0"/>
              <a:t>coordinar el desarrollo de las tareas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415</Words>
  <Application>Microsoft Office PowerPoint</Application>
  <PresentationFormat>Presentación en pantalla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Tema de Office</vt:lpstr>
      <vt:lpstr>1_Tema de Office</vt:lpstr>
      <vt:lpstr>2_Tema de Office</vt:lpstr>
      <vt:lpstr>Información sobre Proyectos para fortalecimiento de  “Infraestructura de la Calidad en América Latina y el Caribe”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Nancy</dc:creator>
  <cp:lastModifiedBy>Maria</cp:lastModifiedBy>
  <cp:revision>173</cp:revision>
  <dcterms:created xsi:type="dcterms:W3CDTF">2011-08-22T16:58:41Z</dcterms:created>
  <dcterms:modified xsi:type="dcterms:W3CDTF">2016-09-09T13:42:16Z</dcterms:modified>
</cp:coreProperties>
</file>