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38" r:id="rId2"/>
    <p:sldMasterId id="2147483736" r:id="rId3"/>
    <p:sldMasterId id="2147483728" r:id="rId4"/>
    <p:sldMasterId id="2147483748" r:id="rId5"/>
    <p:sldMasterId id="2147483858" r:id="rId6"/>
    <p:sldMasterId id="2147483871" r:id="rId7"/>
    <p:sldMasterId id="2147483873" r:id="rId8"/>
    <p:sldMasterId id="2147483875" r:id="rId9"/>
  </p:sldMasterIdLst>
  <p:notesMasterIdLst>
    <p:notesMasterId r:id="rId15"/>
  </p:notesMasterIdLst>
  <p:handoutMasterIdLst>
    <p:handoutMasterId r:id="rId16"/>
  </p:handoutMasterIdLst>
  <p:sldIdLst>
    <p:sldId id="520" r:id="rId10"/>
    <p:sldId id="521" r:id="rId11"/>
    <p:sldId id="528" r:id="rId12"/>
    <p:sldId id="527" r:id="rId13"/>
    <p:sldId id="529" r:id="rId14"/>
  </p:sldIdLst>
  <p:sldSz cx="9144000" cy="6858000" type="screen4x3"/>
  <p:notesSz cx="7053263" cy="9309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E7182"/>
    <a:srgbClr val="009ED4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2" autoAdjust="0"/>
    <p:restoredTop sz="90145" autoAdjust="0"/>
  </p:normalViewPr>
  <p:slideViewPr>
    <p:cSldViewPr snapToGrid="0">
      <p:cViewPr>
        <p:scale>
          <a:sx n="70" d="100"/>
          <a:sy n="70" d="100"/>
        </p:scale>
        <p:origin x="-2796" y="-786"/>
      </p:cViewPr>
      <p:guideLst>
        <p:guide orient="horz" pos="1071"/>
        <p:guide orient="horz" pos="1949"/>
        <p:guide pos="8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-2700" y="-108"/>
      </p:cViewPr>
      <p:guideLst>
        <p:guide orient="horz" pos="2932"/>
        <p:guide pos="22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2A31FC-2B10-497B-A4A6-7C30CDE88127}" type="doc">
      <dgm:prSet loTypeId="urn:microsoft.com/office/officeart/2005/8/layout/radial3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1482114-90FA-4CCC-A446-0BEC5378A1D7}">
      <dgm:prSet phldrT="[Text]" custT="1"/>
      <dgm:spPr/>
      <dgm:t>
        <a:bodyPr/>
        <a:lstStyle/>
        <a:p>
          <a:r>
            <a:rPr lang="es-CR" sz="3200" dirty="0" smtClean="0"/>
            <a:t>Green </a:t>
          </a:r>
          <a:r>
            <a:rPr lang="es-CR" sz="3200" dirty="0" err="1" smtClean="0"/>
            <a:t>Economy</a:t>
          </a:r>
          <a:endParaRPr lang="en-GB" sz="3200" dirty="0"/>
        </a:p>
      </dgm:t>
    </dgm:pt>
    <dgm:pt modelId="{1B13B6CC-D98E-4DF0-AA23-99875F43AEC1}" type="parTrans" cxnId="{3424384A-9B57-424A-9C12-A31692BE926D}">
      <dgm:prSet/>
      <dgm:spPr/>
      <dgm:t>
        <a:bodyPr/>
        <a:lstStyle/>
        <a:p>
          <a:endParaRPr lang="en-GB" sz="1800"/>
        </a:p>
      </dgm:t>
    </dgm:pt>
    <dgm:pt modelId="{9B406544-BFD0-405E-844A-6DF73BB30DEE}" type="sibTrans" cxnId="{3424384A-9B57-424A-9C12-A31692BE926D}">
      <dgm:prSet/>
      <dgm:spPr/>
      <dgm:t>
        <a:bodyPr/>
        <a:lstStyle/>
        <a:p>
          <a:endParaRPr lang="en-GB" sz="1800"/>
        </a:p>
      </dgm:t>
    </dgm:pt>
    <dgm:pt modelId="{4DB55A19-5805-4FF9-A13E-BB385440894B}">
      <dgm:prSet phldrT="[Text]" custT="1"/>
      <dgm:spPr/>
      <dgm:t>
        <a:bodyPr/>
        <a:lstStyle/>
        <a:p>
          <a:r>
            <a:rPr lang="en-GB" sz="1800" noProof="0" dirty="0" smtClean="0"/>
            <a:t>Efficient resource use</a:t>
          </a:r>
          <a:endParaRPr lang="en-GB" sz="1800" noProof="0" dirty="0"/>
        </a:p>
      </dgm:t>
    </dgm:pt>
    <dgm:pt modelId="{4BC42CF7-579B-4326-B500-E61D52956E8F}" type="parTrans" cxnId="{A4080B8B-F853-448A-9D42-247EFF0B7083}">
      <dgm:prSet/>
      <dgm:spPr/>
      <dgm:t>
        <a:bodyPr/>
        <a:lstStyle/>
        <a:p>
          <a:endParaRPr lang="en-GB" sz="1800"/>
        </a:p>
      </dgm:t>
    </dgm:pt>
    <dgm:pt modelId="{74B657CF-BB1F-48B4-A7FF-E3BE95F3CBAD}" type="sibTrans" cxnId="{A4080B8B-F853-448A-9D42-247EFF0B7083}">
      <dgm:prSet/>
      <dgm:spPr/>
      <dgm:t>
        <a:bodyPr/>
        <a:lstStyle/>
        <a:p>
          <a:endParaRPr lang="en-GB" sz="1800"/>
        </a:p>
      </dgm:t>
    </dgm:pt>
    <dgm:pt modelId="{63D8F70D-980D-4F76-B5F0-49E12000D8E6}">
      <dgm:prSet phldrT="[Text]" custT="1"/>
      <dgm:spPr/>
      <dgm:t>
        <a:bodyPr/>
        <a:lstStyle/>
        <a:p>
          <a:r>
            <a:rPr lang="es-CR" sz="1800" dirty="0" smtClean="0"/>
            <a:t>Inclusive</a:t>
          </a:r>
          <a:endParaRPr lang="en-GB" sz="1800" dirty="0"/>
        </a:p>
      </dgm:t>
    </dgm:pt>
    <dgm:pt modelId="{EDAF8829-E190-42E1-9187-ADC211038B3B}" type="parTrans" cxnId="{0582AA89-C519-4EA2-9AB8-049BCD722099}">
      <dgm:prSet/>
      <dgm:spPr/>
      <dgm:t>
        <a:bodyPr/>
        <a:lstStyle/>
        <a:p>
          <a:endParaRPr lang="en-GB" sz="1800"/>
        </a:p>
      </dgm:t>
    </dgm:pt>
    <dgm:pt modelId="{CFCC28D2-EEBF-4664-ACFF-710C3CD35897}" type="sibTrans" cxnId="{0582AA89-C519-4EA2-9AB8-049BCD722099}">
      <dgm:prSet/>
      <dgm:spPr/>
      <dgm:t>
        <a:bodyPr/>
        <a:lstStyle/>
        <a:p>
          <a:endParaRPr lang="en-GB" sz="1800"/>
        </a:p>
      </dgm:t>
    </dgm:pt>
    <dgm:pt modelId="{B108F523-A975-4950-A314-6C1C63723B3D}">
      <dgm:prSet phldrT="[Text]" custT="1"/>
      <dgm:spPr/>
      <dgm:t>
        <a:bodyPr/>
        <a:lstStyle/>
        <a:p>
          <a:r>
            <a:rPr lang="es-CR" sz="1800" dirty="0" err="1" smtClean="0"/>
            <a:t>Low</a:t>
          </a:r>
          <a:r>
            <a:rPr lang="es-CR" sz="1800" dirty="0" smtClean="0"/>
            <a:t> </a:t>
          </a:r>
          <a:r>
            <a:rPr lang="es-CR" sz="1800" dirty="0" err="1" smtClean="0"/>
            <a:t>carbon</a:t>
          </a:r>
          <a:endParaRPr lang="en-GB" sz="1800" dirty="0"/>
        </a:p>
      </dgm:t>
    </dgm:pt>
    <dgm:pt modelId="{609063BF-849E-42DE-A14E-4CF77BF9D9A0}" type="parTrans" cxnId="{EF809699-479C-4BD1-857B-9AFD79E635FE}">
      <dgm:prSet/>
      <dgm:spPr/>
      <dgm:t>
        <a:bodyPr/>
        <a:lstStyle/>
        <a:p>
          <a:endParaRPr lang="en-GB" sz="1800"/>
        </a:p>
      </dgm:t>
    </dgm:pt>
    <dgm:pt modelId="{0F6D6E61-E166-4CEC-A66F-DFDA92095A15}" type="sibTrans" cxnId="{EF809699-479C-4BD1-857B-9AFD79E635FE}">
      <dgm:prSet/>
      <dgm:spPr/>
      <dgm:t>
        <a:bodyPr/>
        <a:lstStyle/>
        <a:p>
          <a:endParaRPr lang="en-GB" sz="1800"/>
        </a:p>
      </dgm:t>
    </dgm:pt>
    <dgm:pt modelId="{C0031863-E118-43F6-9652-B24963439E2D}">
      <dgm:prSet phldrT="[Text]"/>
      <dgm:spPr/>
      <dgm:t>
        <a:bodyPr/>
        <a:lstStyle/>
        <a:p>
          <a:endParaRPr lang="en-GB" sz="1800" dirty="0"/>
        </a:p>
      </dgm:t>
    </dgm:pt>
    <dgm:pt modelId="{8895E2BF-30F5-43B3-ADE0-CD629E160FFE}" type="parTrans" cxnId="{51498DA9-653F-43B7-BAB6-5C7C0985ACE3}">
      <dgm:prSet/>
      <dgm:spPr/>
      <dgm:t>
        <a:bodyPr/>
        <a:lstStyle/>
        <a:p>
          <a:endParaRPr lang="en-GB" sz="1800"/>
        </a:p>
      </dgm:t>
    </dgm:pt>
    <dgm:pt modelId="{E679BD2A-CCF8-487E-9B7C-6E3CFF4DDE01}" type="sibTrans" cxnId="{51498DA9-653F-43B7-BAB6-5C7C0985ACE3}">
      <dgm:prSet/>
      <dgm:spPr/>
      <dgm:t>
        <a:bodyPr/>
        <a:lstStyle/>
        <a:p>
          <a:endParaRPr lang="en-GB" sz="1800"/>
        </a:p>
      </dgm:t>
    </dgm:pt>
    <dgm:pt modelId="{89CD3611-B9CF-4626-8BA1-143E48396669}" type="pres">
      <dgm:prSet presAssocID="{4E2A31FC-2B10-497B-A4A6-7C30CDE8812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63A409F-EA28-4973-BE64-170A8CB401B3}" type="pres">
      <dgm:prSet presAssocID="{4E2A31FC-2B10-497B-A4A6-7C30CDE88127}" presName="radial" presStyleCnt="0">
        <dgm:presLayoutVars>
          <dgm:animLvl val="ctr"/>
        </dgm:presLayoutVars>
      </dgm:prSet>
      <dgm:spPr/>
      <dgm:t>
        <a:bodyPr/>
        <a:lstStyle/>
        <a:p>
          <a:endParaRPr lang="de-DE"/>
        </a:p>
      </dgm:t>
    </dgm:pt>
    <dgm:pt modelId="{F2C25E29-3318-4F28-9CE0-2C0FCAB34BCD}" type="pres">
      <dgm:prSet presAssocID="{31482114-90FA-4CCC-A446-0BEC5378A1D7}" presName="centerShape" presStyleLbl="vennNode1" presStyleIdx="0" presStyleCnt="4" custScaleX="127467" custLinFactNeighborX="420" custLinFactNeighborY="-4198"/>
      <dgm:spPr/>
      <dgm:t>
        <a:bodyPr/>
        <a:lstStyle/>
        <a:p>
          <a:endParaRPr lang="en-GB"/>
        </a:p>
      </dgm:t>
    </dgm:pt>
    <dgm:pt modelId="{F567F77B-8659-4156-9831-55C9D6F2D7C8}" type="pres">
      <dgm:prSet presAssocID="{B108F523-A975-4950-A314-6C1C63723B3D}" presName="node" presStyleLbl="vennNode1" presStyleIdx="1" presStyleCnt="4" custScaleX="128073" custScaleY="1252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A59B9D-9A32-4D37-A2DA-DDBE2B20F61F}" type="pres">
      <dgm:prSet presAssocID="{4DB55A19-5805-4FF9-A13E-BB385440894B}" presName="node" presStyleLbl="vennNode1" presStyleIdx="2" presStyleCnt="4" custScaleX="128073" custScaleY="1252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E03F81-2D65-46BD-BDE7-19B9FE3C7DBD}" type="pres">
      <dgm:prSet presAssocID="{63D8F70D-980D-4F76-B5F0-49E12000D8E6}" presName="node" presStyleLbl="vennNode1" presStyleIdx="3" presStyleCnt="4" custScaleX="128073" custScaleY="1252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F3DC2BC-DDFC-431D-A271-5BB8E7B7326A}" type="presOf" srcId="{31482114-90FA-4CCC-A446-0BEC5378A1D7}" destId="{F2C25E29-3318-4F28-9CE0-2C0FCAB34BCD}" srcOrd="0" destOrd="0" presId="urn:microsoft.com/office/officeart/2005/8/layout/radial3"/>
    <dgm:cxn modelId="{A4080B8B-F853-448A-9D42-247EFF0B7083}" srcId="{31482114-90FA-4CCC-A446-0BEC5378A1D7}" destId="{4DB55A19-5805-4FF9-A13E-BB385440894B}" srcOrd="1" destOrd="0" parTransId="{4BC42CF7-579B-4326-B500-E61D52956E8F}" sibTransId="{74B657CF-BB1F-48B4-A7FF-E3BE95F3CBAD}"/>
    <dgm:cxn modelId="{B89780C1-9BE8-4857-A987-0C7936671151}" type="presOf" srcId="{4E2A31FC-2B10-497B-A4A6-7C30CDE88127}" destId="{89CD3611-B9CF-4626-8BA1-143E48396669}" srcOrd="0" destOrd="0" presId="urn:microsoft.com/office/officeart/2005/8/layout/radial3"/>
    <dgm:cxn modelId="{19EA191A-FFB0-44B4-933F-DCE03B308F82}" type="presOf" srcId="{B108F523-A975-4950-A314-6C1C63723B3D}" destId="{F567F77B-8659-4156-9831-55C9D6F2D7C8}" srcOrd="0" destOrd="0" presId="urn:microsoft.com/office/officeart/2005/8/layout/radial3"/>
    <dgm:cxn modelId="{51498DA9-653F-43B7-BAB6-5C7C0985ACE3}" srcId="{4E2A31FC-2B10-497B-A4A6-7C30CDE88127}" destId="{C0031863-E118-43F6-9652-B24963439E2D}" srcOrd="1" destOrd="0" parTransId="{8895E2BF-30F5-43B3-ADE0-CD629E160FFE}" sibTransId="{E679BD2A-CCF8-487E-9B7C-6E3CFF4DDE01}"/>
    <dgm:cxn modelId="{38CA73F7-DEB1-40BE-9AE0-2F30BEC94113}" type="presOf" srcId="{63D8F70D-980D-4F76-B5F0-49E12000D8E6}" destId="{47E03F81-2D65-46BD-BDE7-19B9FE3C7DBD}" srcOrd="0" destOrd="0" presId="urn:microsoft.com/office/officeart/2005/8/layout/radial3"/>
    <dgm:cxn modelId="{F9571DDA-154E-43A0-A694-6A87078EB13C}" type="presOf" srcId="{4DB55A19-5805-4FF9-A13E-BB385440894B}" destId="{68A59B9D-9A32-4D37-A2DA-DDBE2B20F61F}" srcOrd="0" destOrd="0" presId="urn:microsoft.com/office/officeart/2005/8/layout/radial3"/>
    <dgm:cxn modelId="{3424384A-9B57-424A-9C12-A31692BE926D}" srcId="{4E2A31FC-2B10-497B-A4A6-7C30CDE88127}" destId="{31482114-90FA-4CCC-A446-0BEC5378A1D7}" srcOrd="0" destOrd="0" parTransId="{1B13B6CC-D98E-4DF0-AA23-99875F43AEC1}" sibTransId="{9B406544-BFD0-405E-844A-6DF73BB30DEE}"/>
    <dgm:cxn modelId="{EF809699-479C-4BD1-857B-9AFD79E635FE}" srcId="{31482114-90FA-4CCC-A446-0BEC5378A1D7}" destId="{B108F523-A975-4950-A314-6C1C63723B3D}" srcOrd="0" destOrd="0" parTransId="{609063BF-849E-42DE-A14E-4CF77BF9D9A0}" sibTransId="{0F6D6E61-E166-4CEC-A66F-DFDA92095A15}"/>
    <dgm:cxn modelId="{0582AA89-C519-4EA2-9AB8-049BCD722099}" srcId="{31482114-90FA-4CCC-A446-0BEC5378A1D7}" destId="{63D8F70D-980D-4F76-B5F0-49E12000D8E6}" srcOrd="2" destOrd="0" parTransId="{EDAF8829-E190-42E1-9187-ADC211038B3B}" sibTransId="{CFCC28D2-EEBF-4664-ACFF-710C3CD35897}"/>
    <dgm:cxn modelId="{DE8010D5-D76C-4582-A4D6-AD5D11CF9301}" type="presParOf" srcId="{89CD3611-B9CF-4626-8BA1-143E48396669}" destId="{563A409F-EA28-4973-BE64-170A8CB401B3}" srcOrd="0" destOrd="0" presId="urn:microsoft.com/office/officeart/2005/8/layout/radial3"/>
    <dgm:cxn modelId="{4D3B6F7B-5419-4E7D-B3A0-42CB62E65134}" type="presParOf" srcId="{563A409F-EA28-4973-BE64-170A8CB401B3}" destId="{F2C25E29-3318-4F28-9CE0-2C0FCAB34BCD}" srcOrd="0" destOrd="0" presId="urn:microsoft.com/office/officeart/2005/8/layout/radial3"/>
    <dgm:cxn modelId="{4C2D6A29-4160-4E35-9E83-A616C349889B}" type="presParOf" srcId="{563A409F-EA28-4973-BE64-170A8CB401B3}" destId="{F567F77B-8659-4156-9831-55C9D6F2D7C8}" srcOrd="1" destOrd="0" presId="urn:microsoft.com/office/officeart/2005/8/layout/radial3"/>
    <dgm:cxn modelId="{40DF0504-57E2-4475-AFB3-FF7B1D1041BA}" type="presParOf" srcId="{563A409F-EA28-4973-BE64-170A8CB401B3}" destId="{68A59B9D-9A32-4D37-A2DA-DDBE2B20F61F}" srcOrd="2" destOrd="0" presId="urn:microsoft.com/office/officeart/2005/8/layout/radial3"/>
    <dgm:cxn modelId="{CA768B49-8DB3-4D7E-8590-8FA6FA564417}" type="presParOf" srcId="{563A409F-EA28-4973-BE64-170A8CB401B3}" destId="{47E03F81-2D65-46BD-BDE7-19B9FE3C7DBD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C25E29-3318-4F28-9CE0-2C0FCAB34BCD}">
      <dsp:nvSpPr>
        <dsp:cNvPr id="0" name=""/>
        <dsp:cNvSpPr/>
      </dsp:nvSpPr>
      <dsp:spPr>
        <a:xfrm>
          <a:off x="1773470" y="1054280"/>
          <a:ext cx="3184388" cy="249820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200" kern="1200" dirty="0" smtClean="0"/>
            <a:t>Green </a:t>
          </a:r>
          <a:r>
            <a:rPr lang="es-CR" sz="3200" kern="1200" dirty="0" err="1" smtClean="0"/>
            <a:t>Economy</a:t>
          </a:r>
          <a:endParaRPr lang="en-GB" sz="3200" kern="1200" dirty="0"/>
        </a:p>
      </dsp:txBody>
      <dsp:txXfrm>
        <a:off x="1773470" y="1054280"/>
        <a:ext cx="3184388" cy="2498206"/>
      </dsp:txXfrm>
    </dsp:sp>
    <dsp:sp modelId="{F567F77B-8659-4156-9831-55C9D6F2D7C8}">
      <dsp:nvSpPr>
        <dsp:cNvPr id="0" name=""/>
        <dsp:cNvSpPr/>
      </dsp:nvSpPr>
      <dsp:spPr>
        <a:xfrm>
          <a:off x="2552130" y="32271"/>
          <a:ext cx="1599763" cy="156451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err="1" smtClean="0"/>
            <a:t>Low</a:t>
          </a:r>
          <a:r>
            <a:rPr lang="es-CR" sz="1800" kern="1200" dirty="0" smtClean="0"/>
            <a:t> </a:t>
          </a:r>
          <a:r>
            <a:rPr lang="es-CR" sz="1800" kern="1200" dirty="0" err="1" smtClean="0"/>
            <a:t>carbon</a:t>
          </a:r>
          <a:endParaRPr lang="en-GB" sz="1800" kern="1200" dirty="0"/>
        </a:p>
      </dsp:txBody>
      <dsp:txXfrm>
        <a:off x="2552130" y="32271"/>
        <a:ext cx="1599763" cy="1564514"/>
      </dsp:txXfrm>
    </dsp:sp>
    <dsp:sp modelId="{68A59B9D-9A32-4D37-A2DA-DDBE2B20F61F}">
      <dsp:nvSpPr>
        <dsp:cNvPr id="0" name=""/>
        <dsp:cNvSpPr/>
      </dsp:nvSpPr>
      <dsp:spPr>
        <a:xfrm>
          <a:off x="3959695" y="2470246"/>
          <a:ext cx="1599763" cy="156451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Efficient resource use</a:t>
          </a:r>
          <a:endParaRPr lang="en-GB" sz="1800" kern="1200" noProof="0" dirty="0"/>
        </a:p>
      </dsp:txBody>
      <dsp:txXfrm>
        <a:off x="3959695" y="2470246"/>
        <a:ext cx="1599763" cy="1564514"/>
      </dsp:txXfrm>
    </dsp:sp>
    <dsp:sp modelId="{47E03F81-2D65-46BD-BDE7-19B9FE3C7DBD}">
      <dsp:nvSpPr>
        <dsp:cNvPr id="0" name=""/>
        <dsp:cNvSpPr/>
      </dsp:nvSpPr>
      <dsp:spPr>
        <a:xfrm>
          <a:off x="1144564" y="2470246"/>
          <a:ext cx="1599763" cy="156451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Inclusive</a:t>
          </a:r>
          <a:endParaRPr lang="en-GB" sz="1800" kern="1200" dirty="0"/>
        </a:p>
      </dsp:txBody>
      <dsp:txXfrm>
        <a:off x="1144564" y="2470246"/>
        <a:ext cx="1599763" cy="156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0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0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5432B-E4CA-44EE-A2C4-CE9556700FAD}" type="datetimeFigureOut">
              <a:rPr lang="en-GB" smtClean="0"/>
              <a:pPr/>
              <a:t>02/09/2016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42531"/>
            <a:ext cx="3056414" cy="4650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95217" y="8842531"/>
            <a:ext cx="3056414" cy="4650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52207-79EA-4253-8D49-9D1444BF8D7E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5880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95218" y="0"/>
            <a:ext cx="3056414" cy="46545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9D9A89B8-7908-427D-9133-838F36794A63}" type="datetimeFigureOut">
              <a:rPr lang="de-DE" smtClean="0"/>
              <a:pPr/>
              <a:t>02.09.2016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95218" y="8842029"/>
            <a:ext cx="3056414" cy="46545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93AC98D1-14CB-4AC7-9D23-3B25DC8B97B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6395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Grey: Project </a:t>
            </a:r>
            <a:r>
              <a:rPr lang="de-DE" dirty="0" err="1" smtClean="0"/>
              <a:t>Activities</a:t>
            </a:r>
            <a:r>
              <a:rPr lang="de-DE" dirty="0" smtClean="0"/>
              <a:t>/Outputs</a:t>
            </a:r>
          </a:p>
          <a:p>
            <a:r>
              <a:rPr lang="de-DE" dirty="0" smtClean="0"/>
              <a:t>Blue: Action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lines</a:t>
            </a:r>
            <a:endParaRPr lang="de-DE" dirty="0" smtClean="0"/>
          </a:p>
          <a:p>
            <a:r>
              <a:rPr lang="de-DE" dirty="0" smtClean="0"/>
              <a:t>Green: </a:t>
            </a:r>
            <a:r>
              <a:rPr lang="de-DE" dirty="0" err="1" smtClean="0"/>
              <a:t>Outcome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Objectives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C98D1-14CB-4AC7-9D23-3B25DC8B97B5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err="1" smtClean="0"/>
              <a:t>Mention</a:t>
            </a:r>
            <a:r>
              <a:rPr lang="es-CR" dirty="0" smtClean="0"/>
              <a:t> UNDP </a:t>
            </a:r>
            <a:r>
              <a:rPr lang="es-CR" dirty="0" err="1" smtClean="0"/>
              <a:t>definition</a:t>
            </a:r>
            <a:r>
              <a:rPr lang="es-CR" dirty="0" smtClean="0"/>
              <a:t> and </a:t>
            </a:r>
            <a:r>
              <a:rPr lang="es-CR" dirty="0" err="1" smtClean="0"/>
              <a:t>then</a:t>
            </a:r>
            <a:r>
              <a:rPr lang="es-CR" dirty="0" smtClean="0"/>
              <a:t> </a:t>
            </a:r>
            <a:r>
              <a:rPr lang="es-CR" dirty="0" err="1" smtClean="0"/>
              <a:t>suggested</a:t>
            </a:r>
            <a:r>
              <a:rPr lang="es-CR" baseline="0" dirty="0" smtClean="0"/>
              <a:t> </a:t>
            </a:r>
            <a:r>
              <a:rPr lang="es-CR" baseline="0" dirty="0" err="1" smtClean="0"/>
              <a:t>subjects</a:t>
            </a:r>
            <a:r>
              <a:rPr lang="es-CR" baseline="0" dirty="0" smtClean="0"/>
              <a:t> </a:t>
            </a:r>
            <a:r>
              <a:rPr lang="es-CR" baseline="0" dirty="0" err="1" smtClean="0"/>
              <a:t>that</a:t>
            </a:r>
            <a:r>
              <a:rPr lang="es-CR" baseline="0" dirty="0" smtClean="0"/>
              <a:t> can be </a:t>
            </a:r>
            <a:r>
              <a:rPr lang="es-CR" baseline="0" dirty="0" err="1" smtClean="0"/>
              <a:t>linked</a:t>
            </a:r>
            <a:r>
              <a:rPr lang="es-CR" baseline="0" dirty="0" smtClean="0"/>
              <a:t> to </a:t>
            </a:r>
            <a:r>
              <a:rPr lang="es-CR" baseline="0" dirty="0" err="1" smtClean="0"/>
              <a:t>the</a:t>
            </a:r>
            <a:r>
              <a:rPr lang="es-CR" baseline="0" dirty="0" smtClean="0"/>
              <a:t> concept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C98D1-14CB-4AC7-9D23-3B25DC8B97B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5665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1677" y="1313518"/>
            <a:ext cx="7608796" cy="459298"/>
          </a:xfrm>
          <a:prstGeom prst="rect">
            <a:avLst/>
          </a:prstGeom>
        </p:spPr>
        <p:txBody>
          <a:bodyPr/>
          <a:lstStyle>
            <a:lvl5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4"/>
            <a:r>
              <a:rPr lang="de-DE" dirty="0" smtClean="0"/>
              <a:t>Hier bitte die Headline einfügen.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1219462" y="1879220"/>
            <a:ext cx="7614918" cy="5762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Hier bitte den Fließtext einfügen.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2"/>
          </p:nvPr>
        </p:nvSpPr>
        <p:spPr>
          <a:xfrm>
            <a:off x="1332000" y="4294800"/>
            <a:ext cx="2077200" cy="144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3527295" y="4293096"/>
            <a:ext cx="2077200" cy="144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1677" y="1313518"/>
            <a:ext cx="7608796" cy="459298"/>
          </a:xfrm>
          <a:prstGeom prst="rect">
            <a:avLst/>
          </a:prstGeom>
        </p:spPr>
        <p:txBody>
          <a:bodyPr/>
          <a:lstStyle>
            <a:lvl5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4"/>
            <a:r>
              <a:rPr lang="de-DE" dirty="0" smtClean="0"/>
              <a:t>Hier bitte die Headline einfügen.</a:t>
            </a:r>
            <a:endParaRPr lang="de-DE" dirty="0"/>
          </a:p>
        </p:txBody>
      </p:sp>
      <p:sp>
        <p:nvSpPr>
          <p:cNvPr id="9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1219462" y="1879220"/>
            <a:ext cx="7614918" cy="5762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Hier bitte den Fließtext einfügen.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1331913" y="4294800"/>
            <a:ext cx="2077200" cy="14398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1677" y="1313518"/>
            <a:ext cx="7608796" cy="459298"/>
          </a:xfrm>
          <a:prstGeom prst="rect">
            <a:avLst/>
          </a:prstGeom>
        </p:spPr>
        <p:txBody>
          <a:bodyPr/>
          <a:lstStyle>
            <a:lvl5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4"/>
            <a:r>
              <a:rPr lang="de-DE" dirty="0" smtClean="0"/>
              <a:t>Hier bitte die Headline einfügen.</a:t>
            </a:r>
            <a:endParaRPr lang="de-DE" dirty="0"/>
          </a:p>
        </p:txBody>
      </p:sp>
      <p:sp>
        <p:nvSpPr>
          <p:cNvPr id="8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1219462" y="1879220"/>
            <a:ext cx="7614918" cy="5762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Hier bitte den Fließtext einfügen.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2"/>
          </p:nvPr>
        </p:nvSpPr>
        <p:spPr>
          <a:xfrm>
            <a:off x="1332000" y="4294800"/>
            <a:ext cx="2077200" cy="144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1677" y="1313518"/>
            <a:ext cx="7608796" cy="459298"/>
          </a:xfrm>
          <a:prstGeom prst="rect">
            <a:avLst/>
          </a:prstGeom>
        </p:spPr>
        <p:txBody>
          <a:bodyPr/>
          <a:lstStyle>
            <a:lvl5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4"/>
            <a:r>
              <a:rPr lang="de-DE" dirty="0" smtClean="0"/>
              <a:t>Hier bitte die Headline einfügen.</a:t>
            </a:r>
            <a:endParaRPr lang="de-DE" dirty="0"/>
          </a:p>
        </p:txBody>
      </p:sp>
      <p:sp>
        <p:nvSpPr>
          <p:cNvPr id="6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1219462" y="1879220"/>
            <a:ext cx="7614918" cy="5762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Hier bitte den Fließtext einfügen.</a:t>
            </a:r>
          </a:p>
        </p:txBody>
      </p:sp>
    </p:spTree>
    <p:extLst>
      <p:ext uri="{BB962C8B-B14F-4D97-AF65-F5344CB8AC3E}">
        <p14:creationId xmlns="" xmlns:p14="http://schemas.microsoft.com/office/powerpoint/2010/main" val="2638490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158819" y="6001684"/>
            <a:ext cx="8733661" cy="6676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defRPr sz="3000" b="0" baseline="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>
                <a:ln>
                  <a:noFill/>
                </a:ln>
              </a:defRPr>
            </a:lvl2pPr>
            <a:lvl3pPr>
              <a:defRPr>
                <a:ln>
                  <a:noFill/>
                </a:ln>
              </a:defRPr>
            </a:lvl3pPr>
            <a:lvl4pPr>
              <a:defRPr>
                <a:ln>
                  <a:noFill/>
                </a:ln>
              </a:defRPr>
            </a:lvl4pPr>
            <a:lvl5pPr>
              <a:defRPr>
                <a:ln>
                  <a:noFill/>
                </a:ln>
              </a:defRPr>
            </a:lvl5pPr>
          </a:lstStyle>
          <a:p>
            <a:pPr lvl="0"/>
            <a:r>
              <a:rPr lang="de-DE" dirty="0" smtClean="0"/>
              <a:t>Hier bitte den Kapiteltitel eintragen.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1677" y="1313518"/>
            <a:ext cx="7608796" cy="459298"/>
          </a:xfrm>
          <a:prstGeom prst="rect">
            <a:avLst/>
          </a:prstGeom>
        </p:spPr>
        <p:txBody>
          <a:bodyPr/>
          <a:lstStyle>
            <a:lvl5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4"/>
            <a:r>
              <a:rPr lang="de-DE" dirty="0" smtClean="0"/>
              <a:t>Hier bitte die Headline einfügen.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1219462" y="1879220"/>
            <a:ext cx="7614918" cy="5762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Hier bitte den Fließtext einfügen.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profil_inne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1677" y="1313518"/>
            <a:ext cx="7608796" cy="459298"/>
          </a:xfrm>
          <a:prstGeom prst="rect">
            <a:avLst/>
          </a:prstGeom>
        </p:spPr>
        <p:txBody>
          <a:bodyPr/>
          <a:lstStyle>
            <a:lvl5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4"/>
            <a:r>
              <a:rPr lang="de-DE" dirty="0" smtClean="0"/>
              <a:t>Hier bitte die Headline einfügen.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221532" y="1881847"/>
            <a:ext cx="7670948" cy="2051209"/>
            <a:chOff x="1221532" y="1881847"/>
            <a:chExt cx="7670948" cy="2051209"/>
          </a:xfrm>
        </p:grpSpPr>
        <p:sp>
          <p:nvSpPr>
            <p:cNvPr id="7" name="Textfeld 6"/>
            <p:cNvSpPr txBox="1"/>
            <p:nvPr userDrawn="1"/>
          </p:nvSpPr>
          <p:spPr>
            <a:xfrm>
              <a:off x="1221532" y="1882924"/>
              <a:ext cx="1440160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600"/>
                </a:lnSpc>
              </a:pPr>
              <a:r>
                <a:rPr lang="de-DE" sz="1400" b="1" baseline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Objective</a:t>
              </a:r>
              <a:endParaRPr lang="de-DE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1221532" y="3635539"/>
              <a:ext cx="1440160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600"/>
                </a:lnSpc>
              </a:pPr>
              <a:r>
                <a:rPr lang="de-DE" sz="1400" b="1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Approach</a:t>
              </a:r>
              <a:endParaRPr lang="de-DE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feld 9"/>
            <p:cNvSpPr txBox="1"/>
            <p:nvPr userDrawn="1"/>
          </p:nvSpPr>
          <p:spPr>
            <a:xfrm>
              <a:off x="2627784" y="1881847"/>
              <a:ext cx="6192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de-DE" sz="1400" b="0" baseline="0" dirty="0" smtClean="0">
                  <a:latin typeface="Arial" pitchFamily="34" charset="0"/>
                  <a:cs typeface="Arial" pitchFamily="34" charset="0"/>
                </a:rPr>
                <a:t>Text</a:t>
              </a:r>
              <a:endParaRPr lang="de-DE" sz="1400" b="0" baseline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feld 10"/>
            <p:cNvSpPr txBox="1"/>
            <p:nvPr userDrawn="1"/>
          </p:nvSpPr>
          <p:spPr>
            <a:xfrm>
              <a:off x="2627784" y="3625279"/>
              <a:ext cx="6264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de-DE" sz="1400" b="0" baseline="0" dirty="0" smtClean="0">
                  <a:latin typeface="Arial" pitchFamily="34" charset="0"/>
                  <a:cs typeface="Arial" pitchFamily="34" charset="0"/>
                </a:rPr>
                <a:t>Text</a:t>
              </a:r>
              <a:endParaRPr lang="de-DE" sz="1400" b="0" baseline="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profil_inne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1677" y="1313518"/>
            <a:ext cx="7608796" cy="459298"/>
          </a:xfrm>
          <a:prstGeom prst="rect">
            <a:avLst/>
          </a:prstGeom>
        </p:spPr>
        <p:txBody>
          <a:bodyPr/>
          <a:lstStyle>
            <a:lvl5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4"/>
            <a:r>
              <a:rPr lang="de-DE" dirty="0" smtClean="0"/>
              <a:t>Hier bitte die Headline einfügen.</a:t>
            </a:r>
            <a:endParaRPr lang="de-DE" dirty="0"/>
          </a:p>
        </p:txBody>
      </p:sp>
      <p:grpSp>
        <p:nvGrpSpPr>
          <p:cNvPr id="2" name="Gruppieren 13"/>
          <p:cNvGrpSpPr/>
          <p:nvPr userDrawn="1"/>
        </p:nvGrpSpPr>
        <p:grpSpPr>
          <a:xfrm>
            <a:off x="1221532" y="1881847"/>
            <a:ext cx="7670948" cy="2051209"/>
            <a:chOff x="1221532" y="1881847"/>
            <a:chExt cx="7670948" cy="2051209"/>
          </a:xfrm>
        </p:grpSpPr>
        <p:sp>
          <p:nvSpPr>
            <p:cNvPr id="7" name="Textfeld 6"/>
            <p:cNvSpPr txBox="1"/>
            <p:nvPr userDrawn="1"/>
          </p:nvSpPr>
          <p:spPr>
            <a:xfrm>
              <a:off x="1221532" y="1882924"/>
              <a:ext cx="1440160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600"/>
                </a:lnSpc>
              </a:pPr>
              <a:r>
                <a:rPr lang="de-DE" sz="1400" b="1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Approach</a:t>
              </a:r>
              <a:endParaRPr lang="de-DE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1221532" y="3635539"/>
              <a:ext cx="1440160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600"/>
                </a:lnSpc>
              </a:pPr>
              <a:r>
                <a:rPr lang="de-DE" sz="1400" b="1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Impact</a:t>
              </a:r>
              <a:endParaRPr lang="de-DE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feld 9"/>
            <p:cNvSpPr txBox="1"/>
            <p:nvPr userDrawn="1"/>
          </p:nvSpPr>
          <p:spPr>
            <a:xfrm>
              <a:off x="2627784" y="1881847"/>
              <a:ext cx="6192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de-DE" sz="1400" b="0" baseline="0" dirty="0" smtClean="0">
                  <a:latin typeface="Arial" pitchFamily="34" charset="0"/>
                  <a:cs typeface="Arial" pitchFamily="34" charset="0"/>
                </a:rPr>
                <a:t>Text</a:t>
              </a:r>
              <a:endParaRPr lang="de-DE" sz="1400" b="0" baseline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feld 10"/>
            <p:cNvSpPr txBox="1"/>
            <p:nvPr userDrawn="1"/>
          </p:nvSpPr>
          <p:spPr>
            <a:xfrm>
              <a:off x="2627784" y="3625279"/>
              <a:ext cx="6264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de-DE" sz="1400" b="0" baseline="0" dirty="0" smtClean="0">
                  <a:latin typeface="Arial" pitchFamily="34" charset="0"/>
                  <a:cs typeface="Arial" pitchFamily="34" charset="0"/>
                </a:rPr>
                <a:t>Text</a:t>
              </a:r>
              <a:endParaRPr lang="de-DE" sz="1400" b="0" baseline="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profil_inne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1677" y="1313518"/>
            <a:ext cx="7608796" cy="459298"/>
          </a:xfrm>
          <a:prstGeom prst="rect">
            <a:avLst/>
          </a:prstGeom>
        </p:spPr>
        <p:txBody>
          <a:bodyPr/>
          <a:lstStyle>
            <a:lvl5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4"/>
            <a:r>
              <a:rPr lang="de-DE" dirty="0" smtClean="0"/>
              <a:t>Hier bitte die Headline einfügen.</a:t>
            </a:r>
            <a:endParaRPr lang="de-DE" dirty="0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1221532" y="1881847"/>
            <a:ext cx="7670948" cy="2267233"/>
            <a:chOff x="1221532" y="1881847"/>
            <a:chExt cx="7670948" cy="2267233"/>
          </a:xfrm>
        </p:grpSpPr>
        <p:sp>
          <p:nvSpPr>
            <p:cNvPr id="7" name="Textfeld 6"/>
            <p:cNvSpPr txBox="1"/>
            <p:nvPr userDrawn="1"/>
          </p:nvSpPr>
          <p:spPr>
            <a:xfrm>
              <a:off x="1221532" y="1882924"/>
              <a:ext cx="1440160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600"/>
                </a:lnSpc>
              </a:pPr>
              <a:r>
                <a:rPr lang="de-DE" sz="1400" b="1" baseline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Cooperation</a:t>
              </a:r>
              <a:endParaRPr lang="de-DE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feld 9"/>
            <p:cNvSpPr txBox="1"/>
            <p:nvPr userDrawn="1"/>
          </p:nvSpPr>
          <p:spPr>
            <a:xfrm>
              <a:off x="2627784" y="1881847"/>
              <a:ext cx="6192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de-DE" sz="1400" b="0" baseline="0" dirty="0" smtClean="0">
                  <a:latin typeface="Arial" pitchFamily="34" charset="0"/>
                  <a:cs typeface="Arial" pitchFamily="34" charset="0"/>
                </a:rPr>
                <a:t>Text</a:t>
              </a:r>
              <a:endParaRPr lang="de-DE" sz="1400" b="0" baseline="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uppieren 8"/>
            <p:cNvGrpSpPr/>
            <p:nvPr userDrawn="1"/>
          </p:nvGrpSpPr>
          <p:grpSpPr>
            <a:xfrm>
              <a:off x="1221532" y="3121223"/>
              <a:ext cx="7670948" cy="502702"/>
              <a:chOff x="1221532" y="3121223"/>
              <a:chExt cx="7670948" cy="502702"/>
            </a:xfrm>
          </p:grpSpPr>
          <p:sp>
            <p:nvSpPr>
              <p:cNvPr id="8" name="Textfeld 7"/>
              <p:cNvSpPr txBox="1"/>
              <p:nvPr userDrawn="1"/>
            </p:nvSpPr>
            <p:spPr>
              <a:xfrm>
                <a:off x="1221532" y="3131483"/>
                <a:ext cx="1440160" cy="29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1600"/>
                  </a:lnSpc>
                </a:pPr>
                <a:r>
                  <a:rPr lang="de-DE" sz="1400" b="1" baseline="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Financing</a:t>
                </a:r>
                <a:endParaRPr lang="de-DE" sz="1400" b="1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feld 10"/>
              <p:cNvSpPr txBox="1"/>
              <p:nvPr userDrawn="1"/>
            </p:nvSpPr>
            <p:spPr>
              <a:xfrm>
                <a:off x="2627784" y="3121223"/>
                <a:ext cx="6264696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de-DE" sz="1400" b="0" baseline="0" dirty="0" smtClean="0">
                    <a:latin typeface="Arial" pitchFamily="34" charset="0"/>
                    <a:cs typeface="Arial" pitchFamily="34" charset="0"/>
                  </a:rPr>
                  <a:t>Federal </a:t>
                </a:r>
                <a:r>
                  <a:rPr lang="de-DE" sz="1400" b="0" baseline="0" dirty="0" err="1" smtClean="0">
                    <a:latin typeface="Arial" pitchFamily="34" charset="0"/>
                    <a:cs typeface="Arial" pitchFamily="34" charset="0"/>
                  </a:rPr>
                  <a:t>Ministry</a:t>
                </a:r>
                <a:r>
                  <a:rPr lang="de-DE" sz="1400" b="0" baseline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1400" b="0" baseline="0" dirty="0" err="1" smtClean="0">
                    <a:latin typeface="Arial" pitchFamily="34" charset="0"/>
                    <a:cs typeface="Arial" pitchFamily="34" charset="0"/>
                  </a:rPr>
                  <a:t>for</a:t>
                </a:r>
                <a:r>
                  <a:rPr lang="de-DE" sz="1400" b="0" baseline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1400" b="0" baseline="0" dirty="0" err="1" smtClean="0">
                    <a:latin typeface="Arial" pitchFamily="34" charset="0"/>
                    <a:cs typeface="Arial" pitchFamily="34" charset="0"/>
                  </a:rPr>
                  <a:t>Economic</a:t>
                </a:r>
                <a:r>
                  <a:rPr lang="de-DE" sz="1400" b="0" baseline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1400" b="0" baseline="0" dirty="0" err="1" smtClean="0">
                    <a:latin typeface="Arial" pitchFamily="34" charset="0"/>
                    <a:cs typeface="Arial" pitchFamily="34" charset="0"/>
                  </a:rPr>
                  <a:t>Cooperation</a:t>
                </a:r>
                <a:r>
                  <a:rPr lang="de-DE" sz="1400" b="0" baseline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1400" b="0" baseline="0" dirty="0" err="1" smtClean="0">
                    <a:latin typeface="Arial" pitchFamily="34" charset="0"/>
                    <a:cs typeface="Arial" pitchFamily="34" charset="0"/>
                  </a:rPr>
                  <a:t>and</a:t>
                </a:r>
                <a:r>
                  <a:rPr lang="de-DE" sz="1400" b="0" baseline="0" dirty="0" smtClean="0">
                    <a:latin typeface="Arial" pitchFamily="34" charset="0"/>
                    <a:cs typeface="Arial" pitchFamily="34" charset="0"/>
                  </a:rPr>
                  <a:t> Development,</a:t>
                </a:r>
                <a:br>
                  <a:rPr lang="de-DE" sz="1400" b="0" baseline="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de-DE" sz="1400" b="0" baseline="0" dirty="0" smtClean="0">
                    <a:latin typeface="Arial" pitchFamily="34" charset="0"/>
                    <a:cs typeface="Arial" pitchFamily="34" charset="0"/>
                  </a:rPr>
                  <a:t>Germany (BMZ)</a:t>
                </a:r>
                <a:endParaRPr lang="de-DE" sz="1400" b="0" baseline="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uppieren 11"/>
            <p:cNvGrpSpPr/>
            <p:nvPr userDrawn="1"/>
          </p:nvGrpSpPr>
          <p:grpSpPr>
            <a:xfrm>
              <a:off x="1221532" y="3841303"/>
              <a:ext cx="7670948" cy="307777"/>
              <a:chOff x="1221532" y="3121223"/>
              <a:chExt cx="7670948" cy="307777"/>
            </a:xfrm>
          </p:grpSpPr>
          <p:sp>
            <p:nvSpPr>
              <p:cNvPr id="13" name="Textfeld 12"/>
              <p:cNvSpPr txBox="1"/>
              <p:nvPr userDrawn="1"/>
            </p:nvSpPr>
            <p:spPr>
              <a:xfrm>
                <a:off x="1221532" y="3131483"/>
                <a:ext cx="1440160" cy="29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1600"/>
                  </a:lnSpc>
                </a:pPr>
                <a:r>
                  <a:rPr lang="de-DE" sz="1400" b="1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Term</a:t>
                </a:r>
                <a:endParaRPr lang="de-DE" sz="1400" b="1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feld 13"/>
              <p:cNvSpPr txBox="1"/>
              <p:nvPr userDrawn="1"/>
            </p:nvSpPr>
            <p:spPr>
              <a:xfrm>
                <a:off x="2627784" y="3121223"/>
                <a:ext cx="62646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de-DE" sz="1400" b="0" baseline="0" dirty="0" smtClean="0">
                    <a:latin typeface="Arial" pitchFamily="34" charset="0"/>
                    <a:cs typeface="Arial" pitchFamily="34" charset="0"/>
                  </a:rPr>
                  <a:t>Text</a:t>
                </a:r>
                <a:endParaRPr lang="de-DE" sz="1400" b="0" baseline="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profil_inne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1677" y="1313518"/>
            <a:ext cx="7608796" cy="459298"/>
          </a:xfrm>
          <a:prstGeom prst="rect">
            <a:avLst/>
          </a:prstGeom>
        </p:spPr>
        <p:txBody>
          <a:bodyPr/>
          <a:lstStyle>
            <a:lvl5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4"/>
            <a:r>
              <a:rPr lang="de-DE" dirty="0" smtClean="0"/>
              <a:t>Hier bitte die Headline einfügen.</a:t>
            </a:r>
            <a:endParaRPr lang="de-DE" dirty="0"/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1221532" y="1881847"/>
            <a:ext cx="7670948" cy="2357631"/>
            <a:chOff x="1221532" y="1881847"/>
            <a:chExt cx="7670948" cy="2357631"/>
          </a:xfrm>
        </p:grpSpPr>
        <p:sp>
          <p:nvSpPr>
            <p:cNvPr id="7" name="Textfeld 6"/>
            <p:cNvSpPr txBox="1"/>
            <p:nvPr userDrawn="1"/>
          </p:nvSpPr>
          <p:spPr>
            <a:xfrm>
              <a:off x="1221532" y="1882924"/>
              <a:ext cx="1440160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600"/>
                </a:lnSpc>
              </a:pPr>
              <a:r>
                <a:rPr lang="de-DE" sz="1400" b="1" baseline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Contact</a:t>
              </a:r>
              <a:endParaRPr lang="de-DE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feld 9"/>
            <p:cNvSpPr txBox="1"/>
            <p:nvPr userDrawn="1"/>
          </p:nvSpPr>
          <p:spPr>
            <a:xfrm>
              <a:off x="2627784" y="1881847"/>
              <a:ext cx="6192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de-DE" sz="1400" b="0" baseline="0" dirty="0" smtClean="0">
                  <a:latin typeface="Arial" pitchFamily="34" charset="0"/>
                  <a:cs typeface="Arial" pitchFamily="34" charset="0"/>
                </a:rPr>
                <a:t>Text</a:t>
              </a:r>
              <a:endParaRPr lang="de-DE" sz="1400" b="0" baseline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feld 10"/>
            <p:cNvSpPr txBox="1"/>
            <p:nvPr userDrawn="1"/>
          </p:nvSpPr>
          <p:spPr>
            <a:xfrm>
              <a:off x="2627784" y="3121223"/>
              <a:ext cx="6264696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de-DE" sz="1400" b="0" baseline="0" dirty="0" smtClean="0">
                  <a:latin typeface="Arial" pitchFamily="34" charset="0"/>
                  <a:cs typeface="Arial" pitchFamily="34" charset="0"/>
                </a:rPr>
                <a:t>Physikalisch-Technische Bundesanstalt</a:t>
              </a:r>
            </a:p>
            <a:p>
              <a:pPr>
                <a:lnSpc>
                  <a:spcPts val="1600"/>
                </a:lnSpc>
              </a:pPr>
              <a:r>
                <a:rPr lang="de-DE" sz="1400" b="0" baseline="0" dirty="0" smtClean="0">
                  <a:latin typeface="Arial" pitchFamily="34" charset="0"/>
                  <a:cs typeface="Arial" pitchFamily="34" charset="0"/>
                </a:rPr>
                <a:t>Projektkoordinator (Vorname/Name)</a:t>
              </a:r>
            </a:p>
            <a:p>
              <a:pPr>
                <a:lnSpc>
                  <a:spcPts val="1600"/>
                </a:lnSpc>
              </a:pPr>
              <a:r>
                <a:rPr lang="de-DE" sz="1400" b="0" baseline="0" dirty="0" smtClean="0">
                  <a:latin typeface="Arial" pitchFamily="34" charset="0"/>
                  <a:cs typeface="Arial" pitchFamily="34" charset="0"/>
                </a:rPr>
                <a:t>Phone: +49 531 592 XXX</a:t>
              </a:r>
            </a:p>
            <a:p>
              <a:pPr>
                <a:lnSpc>
                  <a:spcPts val="1600"/>
                </a:lnSpc>
              </a:pPr>
              <a:r>
                <a:rPr lang="de-DE" sz="1400" b="0" baseline="0" dirty="0" smtClean="0">
                  <a:latin typeface="Arial" pitchFamily="34" charset="0"/>
                  <a:cs typeface="Arial" pitchFamily="34" charset="0"/>
                </a:rPr>
                <a:t>yyyyy.zzzzz.@ptb.de</a:t>
              </a:r>
            </a:p>
            <a:p>
              <a:pPr>
                <a:lnSpc>
                  <a:spcPts val="1600"/>
                </a:lnSpc>
              </a:pPr>
              <a:endParaRPr lang="de-DE" sz="1400" b="0" baseline="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profil_inne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1677" y="1313518"/>
            <a:ext cx="7608796" cy="459298"/>
          </a:xfrm>
          <a:prstGeom prst="rect">
            <a:avLst/>
          </a:prstGeom>
        </p:spPr>
        <p:txBody>
          <a:bodyPr/>
          <a:lstStyle>
            <a:lvl5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4"/>
            <a:r>
              <a:rPr lang="de-DE" dirty="0" smtClean="0"/>
              <a:t>Hier bitte die Headline einfügen.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1221854" y="1844824"/>
            <a:ext cx="7632526" cy="475282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Hier bitte Diagramme/Tabellen einsetzen,</a:t>
            </a:r>
            <a:br>
              <a:rPr lang="de-DE" dirty="0" smtClean="0"/>
            </a:br>
            <a:r>
              <a:rPr lang="de-DE" dirty="0" smtClean="0"/>
              <a:t>wenn vorhanden.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1331913" y="4294800"/>
            <a:ext cx="2077200" cy="14398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1677" y="1313518"/>
            <a:ext cx="7608796" cy="459298"/>
          </a:xfrm>
          <a:prstGeom prst="rect">
            <a:avLst/>
          </a:prstGeom>
        </p:spPr>
        <p:txBody>
          <a:bodyPr/>
          <a:lstStyle>
            <a:lvl5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4"/>
            <a:r>
              <a:rPr lang="de-DE" dirty="0" smtClean="0"/>
              <a:t>Hier bitte die Headline einfügen.</a:t>
            </a:r>
            <a:endParaRPr lang="de-DE" dirty="0"/>
          </a:p>
        </p:txBody>
      </p:sp>
      <p:sp>
        <p:nvSpPr>
          <p:cNvPr id="8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1219462" y="1879220"/>
            <a:ext cx="7614918" cy="5762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Hier bitte den Fließtext einfügen.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158819" y="6001684"/>
            <a:ext cx="8733661" cy="6676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defRPr sz="3000" b="0" baseline="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>
                <a:ln>
                  <a:noFill/>
                </a:ln>
              </a:defRPr>
            </a:lvl2pPr>
            <a:lvl3pPr>
              <a:defRPr>
                <a:ln>
                  <a:noFill/>
                </a:ln>
              </a:defRPr>
            </a:lvl3pPr>
            <a:lvl4pPr>
              <a:defRPr>
                <a:ln>
                  <a:noFill/>
                </a:ln>
              </a:defRPr>
            </a:lvl4pPr>
            <a:lvl5pPr>
              <a:defRPr>
                <a:ln>
                  <a:noFill/>
                </a:ln>
              </a:defRPr>
            </a:lvl5pPr>
          </a:lstStyle>
          <a:p>
            <a:pPr lvl="0"/>
            <a:r>
              <a:rPr lang="de-DE" dirty="0" smtClean="0"/>
              <a:t>Hier bitte den Kapiteltitel eintragen.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158819" y="6001684"/>
            <a:ext cx="8733661" cy="6676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defRPr sz="3000" b="0" baseline="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>
                <a:ln>
                  <a:noFill/>
                </a:ln>
              </a:defRPr>
            </a:lvl2pPr>
            <a:lvl3pPr>
              <a:defRPr>
                <a:ln>
                  <a:noFill/>
                </a:ln>
              </a:defRPr>
            </a:lvl3pPr>
            <a:lvl4pPr>
              <a:defRPr>
                <a:ln>
                  <a:noFill/>
                </a:ln>
              </a:defRPr>
            </a:lvl4pPr>
            <a:lvl5pPr>
              <a:defRPr>
                <a:ln>
                  <a:noFill/>
                </a:ln>
              </a:defRPr>
            </a:lvl5pPr>
          </a:lstStyle>
          <a:p>
            <a:pPr lvl="0"/>
            <a:r>
              <a:rPr lang="de-DE" dirty="0" smtClean="0"/>
              <a:t>Hier bitte den Kapiteltitel eintragen.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158819" y="6001684"/>
            <a:ext cx="8733661" cy="6676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defRPr sz="3000" b="0" baseline="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>
                <a:ln>
                  <a:noFill/>
                </a:ln>
              </a:defRPr>
            </a:lvl2pPr>
            <a:lvl3pPr>
              <a:defRPr>
                <a:ln>
                  <a:noFill/>
                </a:ln>
              </a:defRPr>
            </a:lvl3pPr>
            <a:lvl4pPr>
              <a:defRPr>
                <a:ln>
                  <a:noFill/>
                </a:ln>
              </a:defRPr>
            </a:lvl4pPr>
            <a:lvl5pPr>
              <a:defRPr>
                <a:ln>
                  <a:noFill/>
                </a:ln>
              </a:defRPr>
            </a:lvl5pPr>
          </a:lstStyle>
          <a:p>
            <a:pPr lvl="0"/>
            <a:r>
              <a:rPr lang="de-DE" dirty="0" smtClean="0"/>
              <a:t>Hier bitte den Kapiteltitel eintragen.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158819" y="6001684"/>
            <a:ext cx="8733661" cy="6676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defRPr sz="3000" b="0" baseline="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>
                <a:ln>
                  <a:noFill/>
                </a:ln>
              </a:defRPr>
            </a:lvl2pPr>
            <a:lvl3pPr>
              <a:defRPr>
                <a:ln>
                  <a:noFill/>
                </a:ln>
              </a:defRPr>
            </a:lvl3pPr>
            <a:lvl4pPr>
              <a:defRPr>
                <a:ln>
                  <a:noFill/>
                </a:ln>
              </a:defRPr>
            </a:lvl4pPr>
            <a:lvl5pPr>
              <a:defRPr>
                <a:ln>
                  <a:noFill/>
                </a:ln>
              </a:defRPr>
            </a:lvl5pPr>
          </a:lstStyle>
          <a:p>
            <a:pPr lvl="0"/>
            <a:r>
              <a:rPr lang="de-DE" dirty="0" smtClean="0"/>
              <a:t>Hier bitte den Kapiteltitel eintragen.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1331913" y="4854302"/>
            <a:ext cx="2077200" cy="14398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491880" y="4854302"/>
            <a:ext cx="2077200" cy="14398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1677" y="1313518"/>
            <a:ext cx="7608796" cy="459298"/>
          </a:xfrm>
          <a:prstGeom prst="rect">
            <a:avLst/>
          </a:prstGeom>
        </p:spPr>
        <p:txBody>
          <a:bodyPr/>
          <a:lstStyle>
            <a:lvl5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4"/>
            <a:r>
              <a:rPr lang="de-DE" dirty="0" smtClean="0"/>
              <a:t>Hier bitte die Headline einfügen.</a:t>
            </a:r>
            <a:endParaRPr lang="de-DE" dirty="0"/>
          </a:p>
        </p:txBody>
      </p:sp>
      <p:sp>
        <p:nvSpPr>
          <p:cNvPr id="9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1219462" y="1879220"/>
            <a:ext cx="7614918" cy="5762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Hier bitte den Fließtext einfügen.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eit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158819" y="6001684"/>
            <a:ext cx="8733661" cy="6676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defRPr sz="3000" b="0" baseline="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>
                <a:ln>
                  <a:noFill/>
                </a:ln>
              </a:defRPr>
            </a:lvl2pPr>
            <a:lvl3pPr>
              <a:defRPr>
                <a:ln>
                  <a:noFill/>
                </a:ln>
              </a:defRPr>
            </a:lvl3pPr>
            <a:lvl4pPr>
              <a:defRPr>
                <a:ln>
                  <a:noFill/>
                </a:ln>
              </a:defRPr>
            </a:lvl4pPr>
            <a:lvl5pPr>
              <a:defRPr>
                <a:ln>
                  <a:noFill/>
                </a:ln>
              </a:defRPr>
            </a:lvl5pPr>
          </a:lstStyle>
          <a:p>
            <a:pPr lvl="0"/>
            <a:r>
              <a:rPr lang="de-DE" dirty="0" smtClean="0"/>
              <a:t>Hier bitte den Kapiteltitel eintragen.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1677" y="1313518"/>
            <a:ext cx="7608796" cy="459298"/>
          </a:xfrm>
          <a:prstGeom prst="rect">
            <a:avLst/>
          </a:prstGeom>
        </p:spPr>
        <p:txBody>
          <a:bodyPr/>
          <a:lstStyle>
            <a:lvl5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4"/>
            <a:r>
              <a:rPr lang="de-DE" dirty="0" smtClean="0"/>
              <a:t>Hier bitte die Headline einfügen.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1219462" y="1879220"/>
            <a:ext cx="7614918" cy="5762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Hier bitte den Fließtext einfügen.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1331913" y="4869160"/>
            <a:ext cx="2077200" cy="144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1677" y="1313518"/>
            <a:ext cx="7608796" cy="459298"/>
          </a:xfrm>
          <a:prstGeom prst="rect">
            <a:avLst/>
          </a:prstGeom>
        </p:spPr>
        <p:txBody>
          <a:bodyPr/>
          <a:lstStyle>
            <a:lvl5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4"/>
            <a:r>
              <a:rPr lang="de-DE" dirty="0" smtClean="0"/>
              <a:t>Hier bitte die Headline einfügen.</a:t>
            </a:r>
            <a:endParaRPr lang="de-DE" dirty="0"/>
          </a:p>
        </p:txBody>
      </p:sp>
      <p:sp>
        <p:nvSpPr>
          <p:cNvPr id="7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1219462" y="1879220"/>
            <a:ext cx="7614918" cy="5762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Hier bitte den Fließtext einfügen.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1331913" y="4869160"/>
            <a:ext cx="2077200" cy="144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3"/>
          </p:nvPr>
        </p:nvSpPr>
        <p:spPr>
          <a:xfrm>
            <a:off x="3527295" y="4869160"/>
            <a:ext cx="2077200" cy="144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1677" y="1313518"/>
            <a:ext cx="7608796" cy="459298"/>
          </a:xfrm>
          <a:prstGeom prst="rect">
            <a:avLst/>
          </a:prstGeom>
        </p:spPr>
        <p:txBody>
          <a:bodyPr/>
          <a:lstStyle>
            <a:lvl5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4"/>
            <a:r>
              <a:rPr lang="de-DE" dirty="0" smtClean="0"/>
              <a:t>Hier bitte die Headline einfügen.</a:t>
            </a:r>
            <a:endParaRPr lang="de-DE" dirty="0"/>
          </a:p>
        </p:txBody>
      </p:sp>
      <p:sp>
        <p:nvSpPr>
          <p:cNvPr id="10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1219462" y="1879220"/>
            <a:ext cx="7614918" cy="5762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Hier bitte den Fließtext einfügen.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1677" y="1313518"/>
            <a:ext cx="7608796" cy="459298"/>
          </a:xfrm>
          <a:prstGeom prst="rect">
            <a:avLst/>
          </a:prstGeom>
        </p:spPr>
        <p:txBody>
          <a:bodyPr/>
          <a:lstStyle>
            <a:lvl5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4"/>
            <a:r>
              <a:rPr lang="de-DE" dirty="0" smtClean="0"/>
              <a:t>Hier bitte die Headline einfügen.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1219462" y="1879220"/>
            <a:ext cx="7614918" cy="5762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Hier bitte den Fließtext einfügen.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2"/>
          </p:nvPr>
        </p:nvSpPr>
        <p:spPr>
          <a:xfrm>
            <a:off x="1332000" y="4294800"/>
            <a:ext cx="2077200" cy="144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1677" y="1313518"/>
            <a:ext cx="7608796" cy="459298"/>
          </a:xfrm>
          <a:prstGeom prst="rect">
            <a:avLst/>
          </a:prstGeom>
        </p:spPr>
        <p:txBody>
          <a:bodyPr/>
          <a:lstStyle>
            <a:lvl5pPr marL="0" indent="0">
              <a:lnSpc>
                <a:spcPts val="3000"/>
              </a:lnSpc>
              <a:spcBef>
                <a:spcPts val="0"/>
              </a:spcBef>
              <a:buNone/>
              <a:defRPr sz="2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4"/>
            <a:r>
              <a:rPr lang="de-DE" dirty="0" smtClean="0"/>
              <a:t>Hier bitte die Headline einfügen.</a:t>
            </a:r>
            <a:endParaRPr lang="de-DE" dirty="0"/>
          </a:p>
        </p:txBody>
      </p:sp>
      <p:sp>
        <p:nvSpPr>
          <p:cNvPr id="6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1219462" y="1879220"/>
            <a:ext cx="7614918" cy="5762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Hier bitte den Fließtext einfügen.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PTB_Logo_ohneTex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3728" y="253694"/>
            <a:ext cx="1030958" cy="432048"/>
          </a:xfrm>
          <a:prstGeom prst="rect">
            <a:avLst/>
          </a:prstGeom>
        </p:spPr>
      </p:pic>
      <p:sp>
        <p:nvSpPr>
          <p:cNvPr id="5" name="Textplatzhalter 3"/>
          <p:cNvSpPr txBox="1">
            <a:spLocks/>
          </p:cNvSpPr>
          <p:nvPr/>
        </p:nvSpPr>
        <p:spPr>
          <a:xfrm>
            <a:off x="251520" y="3645024"/>
            <a:ext cx="8733288" cy="833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undesSans Office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98506" y="230975"/>
            <a:ext cx="180346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300" b="0" i="0" u="none" strike="noStrike" cap="none" normalizeH="0" baseline="0" dirty="0" smtClean="0">
                <a:ln>
                  <a:noFill/>
                </a:ln>
                <a:solidFill>
                  <a:srgbClr val="009ED4"/>
                </a:solidFill>
                <a:effectLst/>
                <a:latin typeface="Arial" pitchFamily="34" charset="0"/>
                <a:cs typeface="Arial" pitchFamily="34" charset="0"/>
              </a:rPr>
              <a:t>TECHNICAL</a:t>
            </a:r>
            <a:br>
              <a:rPr kumimoji="0" lang="de-DE" sz="1300" b="0" i="0" u="none" strike="noStrike" cap="none" normalizeH="0" baseline="0" dirty="0" smtClean="0">
                <a:ln>
                  <a:noFill/>
                </a:ln>
                <a:solidFill>
                  <a:srgbClr val="009ED4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300" b="0" i="0" u="none" strike="noStrike" cap="none" normalizeH="0" baseline="0" dirty="0" err="1" smtClean="0">
                <a:ln>
                  <a:noFill/>
                </a:ln>
                <a:solidFill>
                  <a:srgbClr val="009ED4"/>
                </a:solidFill>
                <a:effectLst/>
                <a:latin typeface="Arial" pitchFamily="34" charset="0"/>
                <a:cs typeface="Arial" pitchFamily="34" charset="0"/>
              </a:rPr>
              <a:t>COOPERATION</a:t>
            </a:r>
            <a:endParaRPr kumimoji="0" lang="de-DE" sz="1300" b="0" i="0" u="none" strike="noStrike" cap="none" normalizeH="0" baseline="0" dirty="0" smtClean="0">
              <a:ln>
                <a:noFill/>
              </a:ln>
              <a:solidFill>
                <a:srgbClr val="009ED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1" r:id="rId2"/>
    <p:sldLayoutId id="2147483740" r:id="rId3"/>
    <p:sldLayoutId id="2147483855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65000"/>
              <a:lumOff val="35000"/>
            </a:schemeClr>
          </a:solidFill>
          <a:latin typeface="BundesSans Office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None/>
        <a:defRPr sz="2200" b="0" kern="1200">
          <a:ln>
            <a:noFill/>
          </a:ln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–"/>
        <a:defRPr sz="22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•"/>
        <a:defRPr sz="22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–"/>
        <a:defRPr sz="22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»"/>
        <a:defRPr sz="22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 txBox="1">
            <a:spLocks/>
          </p:cNvSpPr>
          <p:nvPr/>
        </p:nvSpPr>
        <p:spPr>
          <a:xfrm>
            <a:off x="251520" y="3645024"/>
            <a:ext cx="8733288" cy="833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undesSans Office" pitchFamily="34" charset="0"/>
              <a:ea typeface="+mn-ea"/>
              <a:cs typeface="+mn-cs"/>
            </a:endParaRPr>
          </a:p>
        </p:txBody>
      </p:sp>
      <p:pic>
        <p:nvPicPr>
          <p:cNvPr id="7" name="Grafik 6" descr="quadratelement hellgra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7442" y="5198916"/>
            <a:ext cx="1655064" cy="1655064"/>
          </a:xfrm>
          <a:prstGeom prst="rect">
            <a:avLst/>
          </a:prstGeom>
        </p:spPr>
      </p:pic>
      <p:pic>
        <p:nvPicPr>
          <p:cNvPr id="8" name="Grafik 7" descr="PTB_Logo_ohneTex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3728" y="253694"/>
            <a:ext cx="1030958" cy="432048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298506" y="230975"/>
            <a:ext cx="180346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300" b="0" i="0" u="none" strike="noStrike" cap="none" normalizeH="0" baseline="0" dirty="0" smtClean="0">
                <a:ln>
                  <a:noFill/>
                </a:ln>
                <a:solidFill>
                  <a:srgbClr val="009ED4"/>
                </a:solidFill>
                <a:effectLst/>
                <a:latin typeface="Arial" pitchFamily="34" charset="0"/>
                <a:cs typeface="Arial" pitchFamily="34" charset="0"/>
              </a:rPr>
              <a:t>TECHNICAL</a:t>
            </a:r>
            <a:br>
              <a:rPr kumimoji="0" lang="de-DE" sz="1300" b="0" i="0" u="none" strike="noStrike" cap="none" normalizeH="0" baseline="0" dirty="0" smtClean="0">
                <a:ln>
                  <a:noFill/>
                </a:ln>
                <a:solidFill>
                  <a:srgbClr val="009ED4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300" b="0" i="0" u="none" strike="noStrike" cap="none" normalizeH="0" baseline="0" dirty="0" err="1" smtClean="0">
                <a:ln>
                  <a:noFill/>
                </a:ln>
                <a:solidFill>
                  <a:srgbClr val="009ED4"/>
                </a:solidFill>
                <a:effectLst/>
                <a:latin typeface="Arial" pitchFamily="34" charset="0"/>
                <a:cs typeface="Arial" pitchFamily="34" charset="0"/>
              </a:rPr>
              <a:t>COOPERATION</a:t>
            </a:r>
            <a:endParaRPr kumimoji="0" lang="de-DE" sz="1300" b="0" i="0" u="none" strike="noStrike" cap="none" normalizeH="0" baseline="0" dirty="0" smtClean="0">
              <a:ln>
                <a:noFill/>
              </a:ln>
              <a:solidFill>
                <a:srgbClr val="009ED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2" r:id="rId2"/>
    <p:sldLayoutId id="214748374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65000"/>
              <a:lumOff val="35000"/>
            </a:schemeClr>
          </a:solidFill>
          <a:latin typeface="BundesSans Office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None/>
        <a:defRPr sz="2200" b="0" kern="1200">
          <a:ln>
            <a:noFill/>
          </a:ln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 txBox="1">
            <a:spLocks/>
          </p:cNvSpPr>
          <p:nvPr/>
        </p:nvSpPr>
        <p:spPr>
          <a:xfrm>
            <a:off x="251520" y="3645024"/>
            <a:ext cx="8733288" cy="833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undesSans Office" pitchFamily="34" charset="0"/>
              <a:ea typeface="+mn-ea"/>
              <a:cs typeface="+mn-cs"/>
            </a:endParaRPr>
          </a:p>
        </p:txBody>
      </p:sp>
      <p:pic>
        <p:nvPicPr>
          <p:cNvPr id="7" name="Grafik 6" descr="kartequadrate_skaliert_6schwarz.eps"/>
          <p:cNvPicPr>
            <a:picLocks noChangeAspect="1"/>
          </p:cNvPicPr>
          <p:nvPr/>
        </p:nvPicPr>
        <p:blipFill>
          <a:blip r:embed="rId7" cstate="print"/>
          <a:srcRect l="694" b="3417"/>
          <a:stretch>
            <a:fillRect/>
          </a:stretch>
        </p:blipFill>
        <p:spPr>
          <a:xfrm>
            <a:off x="-9113" y="2960025"/>
            <a:ext cx="7864906" cy="3884262"/>
          </a:xfrm>
          <a:prstGeom prst="rect">
            <a:avLst/>
          </a:prstGeom>
        </p:spPr>
      </p:pic>
      <p:pic>
        <p:nvPicPr>
          <p:cNvPr id="8" name="Grafik 7" descr="PTB_Logo_ohneTex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3728" y="253694"/>
            <a:ext cx="1030958" cy="432048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298506" y="230975"/>
            <a:ext cx="180346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300" b="0" i="0" u="none" strike="noStrike" cap="none" normalizeH="0" baseline="0" dirty="0" smtClean="0">
                <a:ln>
                  <a:noFill/>
                </a:ln>
                <a:solidFill>
                  <a:srgbClr val="009ED4"/>
                </a:solidFill>
                <a:effectLst/>
                <a:latin typeface="Arial" pitchFamily="34" charset="0"/>
                <a:cs typeface="Arial" pitchFamily="34" charset="0"/>
              </a:rPr>
              <a:t>TECHNICAL</a:t>
            </a:r>
            <a:br>
              <a:rPr kumimoji="0" lang="de-DE" sz="1300" b="0" i="0" u="none" strike="noStrike" cap="none" normalizeH="0" baseline="0" dirty="0" smtClean="0">
                <a:ln>
                  <a:noFill/>
                </a:ln>
                <a:solidFill>
                  <a:srgbClr val="009ED4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300" b="0" i="0" u="none" strike="noStrike" cap="none" normalizeH="0" baseline="0" dirty="0" err="1" smtClean="0">
                <a:ln>
                  <a:noFill/>
                </a:ln>
                <a:solidFill>
                  <a:srgbClr val="009ED4"/>
                </a:solidFill>
                <a:effectLst/>
                <a:latin typeface="Arial" pitchFamily="34" charset="0"/>
                <a:cs typeface="Arial" pitchFamily="34" charset="0"/>
              </a:rPr>
              <a:t>COOPERATION</a:t>
            </a:r>
            <a:endParaRPr kumimoji="0" lang="de-DE" sz="1300" b="0" i="0" u="none" strike="noStrike" cap="none" normalizeH="0" baseline="0" dirty="0" smtClean="0">
              <a:ln>
                <a:noFill/>
              </a:ln>
              <a:solidFill>
                <a:srgbClr val="009ED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  <p:sldLayoutId id="2147483744" r:id="rId3"/>
    <p:sldLayoutId id="2147483888" r:id="rId4"/>
    <p:sldLayoutId id="2147483892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65000"/>
              <a:lumOff val="35000"/>
            </a:schemeClr>
          </a:solidFill>
          <a:latin typeface="BundesSans Office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None/>
        <a:defRPr sz="2200" b="0" kern="1200">
          <a:ln>
            <a:noFill/>
          </a:ln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 txBox="1">
            <a:spLocks/>
          </p:cNvSpPr>
          <p:nvPr/>
        </p:nvSpPr>
        <p:spPr>
          <a:xfrm>
            <a:off x="251520" y="3645024"/>
            <a:ext cx="8733288" cy="833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undesSans Office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87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65000"/>
              <a:lumOff val="35000"/>
            </a:schemeClr>
          </a:solidFill>
          <a:latin typeface="BundesSans Offic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ln>
            <a:noFill/>
          </a:ln>
          <a:solidFill>
            <a:schemeClr val="tx1">
              <a:lumMod val="65000"/>
              <a:lumOff val="35000"/>
            </a:schemeClr>
          </a:solidFill>
          <a:latin typeface="BundesSans Offic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 txBox="1">
            <a:spLocks/>
          </p:cNvSpPr>
          <p:nvPr/>
        </p:nvSpPr>
        <p:spPr>
          <a:xfrm>
            <a:off x="251520" y="3645024"/>
            <a:ext cx="8733288" cy="833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undesSans Office" pitchFamily="34" charset="0"/>
              <a:ea typeface="+mn-ea"/>
              <a:cs typeface="+mn-cs"/>
            </a:endParaRPr>
          </a:p>
        </p:txBody>
      </p:sp>
      <p:pic>
        <p:nvPicPr>
          <p:cNvPr id="7" name="Grafik 6" descr="kartequadrate_skaliert_6schwarz.eps"/>
          <p:cNvPicPr>
            <a:picLocks noChangeAspect="1"/>
          </p:cNvPicPr>
          <p:nvPr/>
        </p:nvPicPr>
        <p:blipFill>
          <a:blip r:embed="rId7" cstate="print"/>
          <a:srcRect l="694" b="3417"/>
          <a:stretch>
            <a:fillRect/>
          </a:stretch>
        </p:blipFill>
        <p:spPr>
          <a:xfrm>
            <a:off x="-9113" y="2960025"/>
            <a:ext cx="7864906" cy="3884262"/>
          </a:xfrm>
          <a:prstGeom prst="rect">
            <a:avLst/>
          </a:prstGeom>
        </p:spPr>
      </p:pic>
      <p:pic>
        <p:nvPicPr>
          <p:cNvPr id="8" name="Grafik 7" descr="PTB_Logo_ohneTex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3728" y="253694"/>
            <a:ext cx="1030958" cy="432048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298506" y="230975"/>
            <a:ext cx="180346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300" b="0" i="0" u="none" strike="noStrike" cap="none" normalizeH="0" baseline="0" dirty="0" smtClean="0">
                <a:ln>
                  <a:noFill/>
                </a:ln>
                <a:solidFill>
                  <a:srgbClr val="009ED4"/>
                </a:solidFill>
                <a:effectLst/>
                <a:latin typeface="Arial" pitchFamily="34" charset="0"/>
                <a:cs typeface="Arial" pitchFamily="34" charset="0"/>
              </a:rPr>
              <a:t>TECHNICAL</a:t>
            </a:r>
            <a:br>
              <a:rPr kumimoji="0" lang="de-DE" sz="1300" b="0" i="0" u="none" strike="noStrike" cap="none" normalizeH="0" baseline="0" dirty="0" smtClean="0">
                <a:ln>
                  <a:noFill/>
                </a:ln>
                <a:solidFill>
                  <a:srgbClr val="009ED4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300" b="0" i="0" u="none" strike="noStrike" cap="none" normalizeH="0" baseline="0" dirty="0" smtClean="0">
                <a:ln>
                  <a:noFill/>
                </a:ln>
                <a:solidFill>
                  <a:srgbClr val="009ED4"/>
                </a:solidFill>
                <a:effectLst/>
                <a:latin typeface="Arial" pitchFamily="34" charset="0"/>
                <a:cs typeface="Arial" pitchFamily="34" charset="0"/>
              </a:rPr>
              <a:t>COOPERATION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65000"/>
              <a:lumOff val="35000"/>
            </a:schemeClr>
          </a:solidFill>
          <a:latin typeface="BundesSans Office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None/>
        <a:defRPr sz="2200" b="0" kern="1200">
          <a:ln>
            <a:noFill/>
          </a:ln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 txBox="1">
            <a:spLocks/>
          </p:cNvSpPr>
          <p:nvPr/>
        </p:nvSpPr>
        <p:spPr>
          <a:xfrm>
            <a:off x="251520" y="3645024"/>
            <a:ext cx="8733288" cy="833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de-DE" sz="1600" b="1" dirty="0">
              <a:solidFill>
                <a:prstClr val="black">
                  <a:lumMod val="65000"/>
                  <a:lumOff val="35000"/>
                </a:prstClr>
              </a:solidFill>
              <a:latin typeface="BundesSans Offic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65000"/>
              <a:lumOff val="35000"/>
            </a:schemeClr>
          </a:solidFill>
          <a:latin typeface="BundesSans Offic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ln>
            <a:noFill/>
          </a:ln>
          <a:solidFill>
            <a:schemeClr val="tx1">
              <a:lumMod val="65000"/>
              <a:lumOff val="35000"/>
            </a:schemeClr>
          </a:solidFill>
          <a:latin typeface="BundesSans Offic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 txBox="1">
            <a:spLocks/>
          </p:cNvSpPr>
          <p:nvPr/>
        </p:nvSpPr>
        <p:spPr>
          <a:xfrm>
            <a:off x="251520" y="3645024"/>
            <a:ext cx="8733288" cy="833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de-DE" sz="1600" b="1" dirty="0">
              <a:solidFill>
                <a:prstClr val="black">
                  <a:lumMod val="65000"/>
                  <a:lumOff val="35000"/>
                </a:prstClr>
              </a:solidFill>
              <a:latin typeface="BundesSans Offic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65000"/>
              <a:lumOff val="35000"/>
            </a:schemeClr>
          </a:solidFill>
          <a:latin typeface="BundesSans Offic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ln>
            <a:noFill/>
          </a:ln>
          <a:solidFill>
            <a:schemeClr val="tx1">
              <a:lumMod val="65000"/>
              <a:lumOff val="35000"/>
            </a:schemeClr>
          </a:solidFill>
          <a:latin typeface="BundesSans Offic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 txBox="1">
            <a:spLocks/>
          </p:cNvSpPr>
          <p:nvPr/>
        </p:nvSpPr>
        <p:spPr>
          <a:xfrm>
            <a:off x="251520" y="3645024"/>
            <a:ext cx="8733288" cy="833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de-DE" sz="1600" b="1" dirty="0">
              <a:solidFill>
                <a:prstClr val="black">
                  <a:lumMod val="65000"/>
                  <a:lumOff val="35000"/>
                </a:prstClr>
              </a:solidFill>
              <a:latin typeface="BundesSans Offic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65000"/>
              <a:lumOff val="35000"/>
            </a:schemeClr>
          </a:solidFill>
          <a:latin typeface="BundesSans Offic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ln>
            <a:noFill/>
          </a:ln>
          <a:solidFill>
            <a:schemeClr val="tx1">
              <a:lumMod val="65000"/>
              <a:lumOff val="35000"/>
            </a:schemeClr>
          </a:solidFill>
          <a:latin typeface="BundesSans Offic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 txBox="1">
            <a:spLocks/>
          </p:cNvSpPr>
          <p:nvPr/>
        </p:nvSpPr>
        <p:spPr>
          <a:xfrm>
            <a:off x="251520" y="3645024"/>
            <a:ext cx="8733288" cy="833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de-DE" sz="1600" b="1" dirty="0">
              <a:solidFill>
                <a:prstClr val="black">
                  <a:lumMod val="65000"/>
                  <a:lumOff val="35000"/>
                </a:prstClr>
              </a:solidFill>
              <a:latin typeface="BundesSans Offic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65000"/>
              <a:lumOff val="35000"/>
            </a:schemeClr>
          </a:solidFill>
          <a:latin typeface="BundesSans Offic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ln>
            <a:noFill/>
          </a:ln>
          <a:solidFill>
            <a:schemeClr val="tx1">
              <a:lumMod val="65000"/>
              <a:lumOff val="35000"/>
            </a:schemeClr>
          </a:solidFill>
          <a:latin typeface="BundesSans Offic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mailto:karolin.stams@ptb.de" TargetMode="External"/><Relationship Id="rId7" Type="http://schemas.openxmlformats.org/officeDocument/2006/relationships/image" Target="../media/image7.jpeg"/><Relationship Id="rId2" Type="http://schemas.openxmlformats.org/officeDocument/2006/relationships/hyperlink" Target="mailto:anna.kruip@ptb.de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hyperlink" Target="mailto:uhl@mesopartner.com" TargetMode="External"/><Relationship Id="rId10" Type="http://schemas.openxmlformats.org/officeDocument/2006/relationships/image" Target="../media/image10.gif"/><Relationship Id="rId4" Type="http://schemas.openxmlformats.org/officeDocument/2006/relationships/hyperlink" Target="mailto:sangilandrea@gmail.com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293728" y="0"/>
            <a:ext cx="8850272" cy="2051308"/>
            <a:chOff x="293728" y="0"/>
            <a:chExt cx="8850272" cy="2051308"/>
          </a:xfrm>
        </p:grpSpPr>
        <p:pic>
          <p:nvPicPr>
            <p:cNvPr id="3" name="Grafik 2" descr="Quadrat_karibik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2692" y="0"/>
              <a:ext cx="2051308" cy="2051308"/>
            </a:xfrm>
            <a:prstGeom prst="rect">
              <a:avLst/>
            </a:prstGeom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7298506" y="230975"/>
              <a:ext cx="1803466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ts val="1800"/>
                </a:lnSpc>
                <a:spcBef>
                  <a:spcPct val="0"/>
                </a:spcBef>
              </a:pPr>
              <a:r>
                <a:rPr lang="de-DE" sz="13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TECHNICAL</a:t>
              </a:r>
            </a:p>
            <a:p>
              <a:pPr fontAlgn="base">
                <a:lnSpc>
                  <a:spcPts val="1800"/>
                </a:lnSpc>
                <a:spcBef>
                  <a:spcPct val="0"/>
                </a:spcBef>
              </a:pPr>
              <a:r>
                <a:rPr lang="es-ES" sz="13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COOPERATION</a:t>
              </a: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7300684" y="1472199"/>
              <a:ext cx="1803466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ts val="1800"/>
                </a:lnSpc>
                <a:spcBef>
                  <a:spcPct val="0"/>
                </a:spcBef>
              </a:pPr>
              <a:r>
                <a:rPr lang="es-ES" sz="11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Latin America </a:t>
              </a:r>
            </a:p>
            <a:p>
              <a:pPr fontAlgn="base">
                <a:lnSpc>
                  <a:spcPts val="1800"/>
                </a:lnSpc>
                <a:spcBef>
                  <a:spcPct val="0"/>
                </a:spcBef>
              </a:pPr>
              <a:r>
                <a:rPr lang="es-ES" sz="11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and the Caribbean</a:t>
              </a:r>
              <a:endParaRPr lang="de-DE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Grafik 6" descr="PTB_Logo_ohneTex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728" y="253694"/>
              <a:ext cx="1030958" cy="432048"/>
            </a:xfrm>
            <a:prstGeom prst="rect">
              <a:avLst/>
            </a:prstGeom>
          </p:spPr>
        </p:pic>
      </p:grp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130244" y="5401609"/>
            <a:ext cx="8733661" cy="667676"/>
          </a:xfrm>
        </p:spPr>
        <p:txBody>
          <a:bodyPr/>
          <a:lstStyle/>
          <a:p>
            <a:r>
              <a:rPr lang="en-US" sz="2800" dirty="0" smtClean="0"/>
              <a:t>Promoting Innovation in the Green Economy</a:t>
            </a:r>
          </a:p>
          <a:p>
            <a:r>
              <a:rPr lang="en-US" sz="2800" dirty="0" smtClean="0"/>
              <a:t>by including Quality Infrastructure</a:t>
            </a:r>
          </a:p>
          <a:p>
            <a:r>
              <a:rPr lang="en-US" sz="2800" dirty="0" smtClean="0"/>
              <a:t>In Latin America and the Caribbean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211677" y="820634"/>
            <a:ext cx="7608796" cy="638283"/>
          </a:xfrm>
        </p:spPr>
        <p:txBody>
          <a:bodyPr/>
          <a:lstStyle/>
          <a:p>
            <a:r>
              <a:rPr lang="de-DE" b="1" dirty="0" smtClean="0"/>
              <a:t>Project Data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77672" y="1583140"/>
            <a:ext cx="8349088" cy="5056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700" b="1" dirty="0" smtClean="0"/>
              <a:t>Project Goal 	</a:t>
            </a:r>
            <a:r>
              <a:rPr lang="en-US" sz="1700" dirty="0" smtClean="0"/>
              <a:t>The conditions for the development of the Green 			Economy are improved by including new and 				enhanced QI services</a:t>
            </a:r>
          </a:p>
          <a:p>
            <a:pPr>
              <a:lnSpc>
                <a:spcPct val="100000"/>
              </a:lnSpc>
            </a:pPr>
            <a:endParaRPr lang="en-US" sz="1700" b="1" dirty="0" smtClean="0"/>
          </a:p>
          <a:p>
            <a:pPr>
              <a:lnSpc>
                <a:spcPct val="100000"/>
              </a:lnSpc>
            </a:pPr>
            <a:r>
              <a:rPr lang="en-US" sz="1700" b="1" dirty="0" smtClean="0"/>
              <a:t>Regional scope</a:t>
            </a:r>
            <a:r>
              <a:rPr lang="en-US" sz="1700" dirty="0" smtClean="0"/>
              <a:t>	Latin America and the Caribbean </a:t>
            </a:r>
          </a:p>
          <a:p>
            <a:pPr marL="539750" indent="-539750">
              <a:lnSpc>
                <a:spcPct val="100000"/>
              </a:lnSpc>
              <a:spcBef>
                <a:spcPts val="1200"/>
              </a:spcBef>
            </a:pPr>
            <a:r>
              <a:rPr lang="es-AR" sz="1700" b="1" dirty="0" err="1" smtClean="0"/>
              <a:t>Term</a:t>
            </a:r>
            <a:r>
              <a:rPr lang="es-AR" sz="1700" b="1" dirty="0" smtClean="0"/>
              <a:t>			</a:t>
            </a:r>
            <a:r>
              <a:rPr lang="es-AR" sz="1700" dirty="0" smtClean="0"/>
              <a:t>2016 – 2018</a:t>
            </a:r>
          </a:p>
          <a:p>
            <a:pPr>
              <a:lnSpc>
                <a:spcPct val="100000"/>
              </a:lnSpc>
            </a:pPr>
            <a:endParaRPr lang="en-US" sz="1700" dirty="0" smtClean="0"/>
          </a:p>
          <a:p>
            <a:pPr>
              <a:lnSpc>
                <a:spcPct val="100000"/>
              </a:lnSpc>
            </a:pPr>
            <a:r>
              <a:rPr lang="en-US" sz="1700" b="1" dirty="0" smtClean="0"/>
              <a:t>PTB Project 	</a:t>
            </a:r>
            <a:r>
              <a:rPr lang="en-US" sz="1700" i="1" dirty="0" err="1" smtClean="0"/>
              <a:t>Project</a:t>
            </a:r>
            <a:r>
              <a:rPr lang="en-US" sz="1700" i="1" dirty="0" smtClean="0"/>
              <a:t> coordinator</a:t>
            </a:r>
            <a:r>
              <a:rPr lang="en-US" sz="1700" dirty="0" smtClean="0"/>
              <a:t>	</a:t>
            </a:r>
            <a:r>
              <a:rPr lang="en-US" sz="1700" dirty="0" smtClean="0"/>
              <a:t>	</a:t>
            </a:r>
            <a:r>
              <a:rPr lang="en-US" sz="1700" i="1" dirty="0" smtClean="0"/>
              <a:t>Project assistant</a:t>
            </a:r>
            <a:r>
              <a:rPr lang="en-US" sz="1700" i="1" dirty="0" smtClean="0"/>
              <a:t>	</a:t>
            </a:r>
          </a:p>
          <a:p>
            <a:pPr>
              <a:lnSpc>
                <a:spcPct val="100000"/>
              </a:lnSpc>
            </a:pPr>
            <a:r>
              <a:rPr lang="en-US" sz="1700" b="1" dirty="0" smtClean="0"/>
              <a:t>Team		</a:t>
            </a:r>
            <a:r>
              <a:rPr lang="en-US" sz="1700" dirty="0" smtClean="0"/>
              <a:t>Anna </a:t>
            </a:r>
            <a:r>
              <a:rPr lang="en-US" sz="1700" dirty="0" err="1" smtClean="0"/>
              <a:t>Kruip</a:t>
            </a:r>
            <a:r>
              <a:rPr lang="en-US" sz="1700" dirty="0" smtClean="0"/>
              <a:t>		Karolin </a:t>
            </a:r>
            <a:r>
              <a:rPr lang="en-US" sz="1700" dirty="0" err="1" smtClean="0"/>
              <a:t>Stams</a:t>
            </a:r>
            <a:r>
              <a:rPr lang="en-US" sz="1700" dirty="0" smtClean="0"/>
              <a:t>		</a:t>
            </a:r>
          </a:p>
          <a:p>
            <a:pPr>
              <a:lnSpc>
                <a:spcPct val="100000"/>
              </a:lnSpc>
            </a:pPr>
            <a:r>
              <a:rPr lang="en-US" sz="1700" dirty="0" smtClean="0"/>
              <a:t>		</a:t>
            </a:r>
            <a:r>
              <a:rPr lang="en-US" sz="1700" dirty="0" smtClean="0">
                <a:hlinkClick r:id="rId2"/>
              </a:rPr>
              <a:t>anna.kruip@ptb.de</a:t>
            </a:r>
            <a:r>
              <a:rPr lang="en-US" sz="1700" dirty="0" smtClean="0"/>
              <a:t>	</a:t>
            </a:r>
            <a:r>
              <a:rPr lang="en-US" sz="1700" dirty="0" smtClean="0">
                <a:hlinkClick r:id="rId3"/>
              </a:rPr>
              <a:t>karolin.stams@ptb.de</a:t>
            </a:r>
            <a:r>
              <a:rPr lang="en-US" sz="1700" dirty="0" smtClean="0"/>
              <a:t> </a:t>
            </a:r>
            <a:endParaRPr lang="en-US" sz="1700" dirty="0" smtClean="0"/>
          </a:p>
          <a:p>
            <a:pPr>
              <a:lnSpc>
                <a:spcPct val="100000"/>
              </a:lnSpc>
            </a:pPr>
            <a:r>
              <a:rPr lang="en-US" sz="1700" dirty="0" smtClean="0"/>
              <a:t>		</a:t>
            </a:r>
          </a:p>
          <a:p>
            <a:pPr>
              <a:lnSpc>
                <a:spcPct val="100000"/>
              </a:lnSpc>
            </a:pPr>
            <a:r>
              <a:rPr lang="en-US" sz="1700" dirty="0" smtClean="0"/>
              <a:t> 		</a:t>
            </a:r>
            <a:r>
              <a:rPr lang="en-US" sz="1700" i="1" dirty="0" smtClean="0"/>
              <a:t>Consultants</a:t>
            </a:r>
          </a:p>
          <a:p>
            <a:pPr>
              <a:lnSpc>
                <a:spcPct val="100000"/>
              </a:lnSpc>
            </a:pPr>
            <a:r>
              <a:rPr lang="en-US" sz="1700" dirty="0" smtClean="0"/>
              <a:t>		Andrea San Gil		Ulrich </a:t>
            </a:r>
            <a:r>
              <a:rPr lang="en-US" sz="1700" dirty="0" err="1" smtClean="0"/>
              <a:t>Harmes-Liedtke</a:t>
            </a:r>
            <a:r>
              <a:rPr lang="en-US" sz="1700" dirty="0" smtClean="0"/>
              <a:t>			</a:t>
            </a:r>
            <a:r>
              <a:rPr lang="en-US" sz="1700" dirty="0" smtClean="0">
                <a:hlinkClick r:id="rId4"/>
              </a:rPr>
              <a:t>sangilandrea@gmail.com</a:t>
            </a:r>
            <a:r>
              <a:rPr lang="en-US" sz="1700" dirty="0" smtClean="0"/>
              <a:t>	</a:t>
            </a:r>
            <a:r>
              <a:rPr lang="en-US" sz="1700" dirty="0" smtClean="0">
                <a:hlinkClick r:id="rId5"/>
              </a:rPr>
              <a:t>uhl@mesopartner.com</a:t>
            </a:r>
            <a:endParaRPr lang="en-US" sz="1700" dirty="0" smtClean="0"/>
          </a:p>
          <a:p>
            <a:pPr>
              <a:lnSpc>
                <a:spcPct val="100000"/>
              </a:lnSpc>
            </a:pPr>
            <a:endParaRPr lang="es-AR" sz="1700" b="1" dirty="0" smtClean="0"/>
          </a:p>
          <a:p>
            <a:pPr>
              <a:lnSpc>
                <a:spcPct val="100000"/>
              </a:lnSpc>
            </a:pPr>
            <a:r>
              <a:rPr lang="es-AR" sz="1700" b="1" dirty="0" err="1" smtClean="0"/>
              <a:t>Advisory</a:t>
            </a:r>
            <a:endParaRPr lang="es-AR" sz="1700" b="1" dirty="0" smtClean="0"/>
          </a:p>
          <a:p>
            <a:pPr>
              <a:lnSpc>
                <a:spcPct val="100000"/>
              </a:lnSpc>
            </a:pPr>
            <a:r>
              <a:rPr lang="es-AR" sz="1700" b="1" dirty="0" err="1" smtClean="0"/>
              <a:t>Committee</a:t>
            </a:r>
            <a:endParaRPr lang="es-AR" sz="1700" b="1" dirty="0" smtClean="0"/>
          </a:p>
          <a:p>
            <a:pPr>
              <a:lnSpc>
                <a:spcPct val="100000"/>
              </a:lnSpc>
            </a:pPr>
            <a:endParaRPr lang="en-US" sz="1800" dirty="0" smtClean="0"/>
          </a:p>
          <a:p>
            <a:pPr>
              <a:lnSpc>
                <a:spcPct val="100000"/>
              </a:lnSpc>
            </a:pPr>
            <a:endParaRPr lang="en-US" sz="1600" dirty="0" smtClean="0"/>
          </a:p>
          <a:p>
            <a:pPr>
              <a:lnSpc>
                <a:spcPct val="100000"/>
              </a:lnSpc>
            </a:pPr>
            <a:endParaRPr lang="en-US" sz="1600" dirty="0" smtClean="0"/>
          </a:p>
          <a:p>
            <a:pPr>
              <a:lnSpc>
                <a:spcPct val="100000"/>
              </a:lnSpc>
            </a:pP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6" name="Picture 3" descr="C:\Users\kruip01\Desktop\95269 Innovation Green Economy\4 Öffentlichkeitsarbeit_Projektprofil\Logos\183px-UNEP_logo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9707" y="5832389"/>
            <a:ext cx="597142" cy="701561"/>
          </a:xfrm>
          <a:prstGeom prst="rect">
            <a:avLst/>
          </a:prstGeom>
          <a:noFill/>
        </p:spPr>
      </p:pic>
      <p:pic>
        <p:nvPicPr>
          <p:cNvPr id="7" name="Picture 5" descr="C:\Users\kruip01\Desktop\95269 Innovation Green Economy\4 Öffentlichkeitsarbeit_Projektprofil\Logos\logo_cep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84688" y="5746403"/>
            <a:ext cx="611293" cy="749002"/>
          </a:xfrm>
          <a:prstGeom prst="rect">
            <a:avLst/>
          </a:prstGeom>
          <a:noFill/>
        </p:spPr>
      </p:pic>
      <p:pic>
        <p:nvPicPr>
          <p:cNvPr id="8" name="Picture 8" descr="C:\Users\kruip01\Desktop\95269 Innovation Green Economy\4 Öffentlichkeitsarbeit_Projektprofil\Logos\oas-logo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1659" y="5875173"/>
            <a:ext cx="660925" cy="655186"/>
          </a:xfrm>
          <a:prstGeom prst="rect">
            <a:avLst/>
          </a:prstGeom>
          <a:noFill/>
        </p:spPr>
      </p:pic>
      <p:pic>
        <p:nvPicPr>
          <p:cNvPr id="12" name="Picture 2" descr="C:\Users\kruip01\Desktop\95269 Innovation Green Economy\4 Öffentlichkeitsarbeit_Projektprofil\Logos\SI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299" y="5812986"/>
            <a:ext cx="728382" cy="728380"/>
          </a:xfrm>
          <a:prstGeom prst="rect">
            <a:avLst/>
          </a:prstGeom>
          <a:noFill/>
        </p:spPr>
      </p:pic>
      <p:pic>
        <p:nvPicPr>
          <p:cNvPr id="13" name="Picture 4" descr="C:\Users\kruip01\Desktop\95269 Innovation Green Economy\4 Öffentlichkeitsarbeit_Projektprofil\Logos\logo IAAC medio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12160" y="5942480"/>
            <a:ext cx="1109384" cy="587974"/>
          </a:xfrm>
          <a:prstGeom prst="rect">
            <a:avLst/>
          </a:prstGeom>
          <a:noFill/>
        </p:spPr>
      </p:pic>
      <p:pic>
        <p:nvPicPr>
          <p:cNvPr id="14" name="Picture 6" descr="C:\Users\kruip01\Desktop\95269 Innovation Green Economy\4 Öffentlichkeitsarbeit_Projektprofil\Logos\Logo_COPAN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6863" y="5725243"/>
            <a:ext cx="683482" cy="80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225324" y="1149745"/>
            <a:ext cx="7608796" cy="459298"/>
          </a:xfrm>
        </p:spPr>
        <p:txBody>
          <a:bodyPr/>
          <a:lstStyle/>
          <a:p>
            <a:r>
              <a:rPr lang="en-GB" b="1" dirty="0" smtClean="0"/>
              <a:t>Project Outputs and Outcome</a:t>
            </a:r>
            <a:endParaRPr lang="en-GB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7342496" y="3302758"/>
            <a:ext cx="135112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aseline="0" smtClean="0">
                <a:latin typeface="Arial" pitchFamily="34" charset="0"/>
                <a:cs typeface="Arial" pitchFamily="34" charset="0"/>
              </a:rPr>
              <a:t> </a:t>
            </a:r>
            <a:endParaRPr lang="en-GB" sz="1400" baseline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178042" y="1883391"/>
            <a:ext cx="8797651" cy="4271749"/>
            <a:chOff x="191690" y="1883391"/>
            <a:chExt cx="8797651" cy="4271749"/>
          </a:xfrm>
        </p:grpSpPr>
        <p:sp>
          <p:nvSpPr>
            <p:cNvPr id="29" name="Freihandform 28"/>
            <p:cNvSpPr/>
            <p:nvPr/>
          </p:nvSpPr>
          <p:spPr>
            <a:xfrm>
              <a:off x="191690" y="1883391"/>
              <a:ext cx="6645838" cy="4271749"/>
            </a:xfrm>
            <a:custGeom>
              <a:avLst/>
              <a:gdLst>
                <a:gd name="connsiteX0" fmla="*/ 0 w 369775"/>
                <a:gd name="connsiteY0" fmla="*/ 110175 h 550873"/>
                <a:gd name="connsiteX1" fmla="*/ 184888 w 369775"/>
                <a:gd name="connsiteY1" fmla="*/ 110175 h 550873"/>
                <a:gd name="connsiteX2" fmla="*/ 184888 w 369775"/>
                <a:gd name="connsiteY2" fmla="*/ 0 h 550873"/>
                <a:gd name="connsiteX3" fmla="*/ 369775 w 369775"/>
                <a:gd name="connsiteY3" fmla="*/ 275437 h 550873"/>
                <a:gd name="connsiteX4" fmla="*/ 184888 w 369775"/>
                <a:gd name="connsiteY4" fmla="*/ 550873 h 550873"/>
                <a:gd name="connsiteX5" fmla="*/ 184888 w 369775"/>
                <a:gd name="connsiteY5" fmla="*/ 440698 h 550873"/>
                <a:gd name="connsiteX6" fmla="*/ 0 w 369775"/>
                <a:gd name="connsiteY6" fmla="*/ 440698 h 550873"/>
                <a:gd name="connsiteX7" fmla="*/ 0 w 369775"/>
                <a:gd name="connsiteY7" fmla="*/ 110175 h 55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775" h="550873">
                  <a:moveTo>
                    <a:pt x="0" y="110175"/>
                  </a:moveTo>
                  <a:lnTo>
                    <a:pt x="184888" y="110175"/>
                  </a:lnTo>
                  <a:lnTo>
                    <a:pt x="184888" y="0"/>
                  </a:lnTo>
                  <a:lnTo>
                    <a:pt x="369775" y="275437"/>
                  </a:lnTo>
                  <a:lnTo>
                    <a:pt x="184888" y="550873"/>
                  </a:lnTo>
                  <a:lnTo>
                    <a:pt x="184888" y="440698"/>
                  </a:lnTo>
                  <a:lnTo>
                    <a:pt x="0" y="440698"/>
                  </a:lnTo>
                  <a:lnTo>
                    <a:pt x="0" y="11017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10174" rIns="110932" bIns="11017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300" kern="1200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7045973" y="3016160"/>
              <a:ext cx="1943368" cy="1890205"/>
            </a:xfrm>
            <a:custGeom>
              <a:avLst/>
              <a:gdLst>
                <a:gd name="connsiteX0" fmla="*/ 0 w 1943368"/>
                <a:gd name="connsiteY0" fmla="*/ 945103 h 1890205"/>
                <a:gd name="connsiteX1" fmla="*/ 294194 w 1943368"/>
                <a:gd name="connsiteY1" fmla="*/ 267612 h 1890205"/>
                <a:gd name="connsiteX2" fmla="*/ 971686 w 1943368"/>
                <a:gd name="connsiteY2" fmla="*/ 1 h 1890205"/>
                <a:gd name="connsiteX3" fmla="*/ 1649177 w 1943368"/>
                <a:gd name="connsiteY3" fmla="*/ 267614 h 1890205"/>
                <a:gd name="connsiteX4" fmla="*/ 1943369 w 1943368"/>
                <a:gd name="connsiteY4" fmla="*/ 945106 h 1890205"/>
                <a:gd name="connsiteX5" fmla="*/ 1649176 w 1943368"/>
                <a:gd name="connsiteY5" fmla="*/ 1622597 h 1890205"/>
                <a:gd name="connsiteX6" fmla="*/ 971685 w 1943368"/>
                <a:gd name="connsiteY6" fmla="*/ 1890209 h 1890205"/>
                <a:gd name="connsiteX7" fmla="*/ 294194 w 1943368"/>
                <a:gd name="connsiteY7" fmla="*/ 1622597 h 1890205"/>
                <a:gd name="connsiteX8" fmla="*/ 2 w 1943368"/>
                <a:gd name="connsiteY8" fmla="*/ 945105 h 1890205"/>
                <a:gd name="connsiteX9" fmla="*/ 0 w 1943368"/>
                <a:gd name="connsiteY9" fmla="*/ 945103 h 189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368" h="1890205">
                  <a:moveTo>
                    <a:pt x="0" y="945103"/>
                  </a:moveTo>
                  <a:cubicBezTo>
                    <a:pt x="0" y="689902"/>
                    <a:pt x="106109" y="445547"/>
                    <a:pt x="294194" y="267612"/>
                  </a:cubicBezTo>
                  <a:cubicBezTo>
                    <a:pt x="475585" y="96010"/>
                    <a:pt x="718645" y="1"/>
                    <a:pt x="971686" y="1"/>
                  </a:cubicBezTo>
                  <a:cubicBezTo>
                    <a:pt x="1224727" y="1"/>
                    <a:pt x="1467786" y="96011"/>
                    <a:pt x="1649177" y="267614"/>
                  </a:cubicBezTo>
                  <a:cubicBezTo>
                    <a:pt x="1837261" y="445549"/>
                    <a:pt x="1943369" y="689904"/>
                    <a:pt x="1943369" y="945106"/>
                  </a:cubicBezTo>
                  <a:cubicBezTo>
                    <a:pt x="1943369" y="1200307"/>
                    <a:pt x="1837261" y="1444662"/>
                    <a:pt x="1649176" y="1622597"/>
                  </a:cubicBezTo>
                  <a:cubicBezTo>
                    <a:pt x="1467785" y="1794199"/>
                    <a:pt x="1224725" y="1890209"/>
                    <a:pt x="971685" y="1890209"/>
                  </a:cubicBezTo>
                  <a:cubicBezTo>
                    <a:pt x="718644" y="1890209"/>
                    <a:pt x="475584" y="1794199"/>
                    <a:pt x="294194" y="1622597"/>
                  </a:cubicBezTo>
                  <a:cubicBezTo>
                    <a:pt x="106109" y="1444662"/>
                    <a:pt x="1" y="1200307"/>
                    <a:pt x="2" y="945105"/>
                  </a:cubicBezTo>
                  <a:lnTo>
                    <a:pt x="0" y="945103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04920" tIns="297134" rIns="304920" bIns="29713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latin typeface="Arial" pitchFamily="34" charset="0"/>
                  <a:cs typeface="Arial" pitchFamily="34" charset="0"/>
                </a:rPr>
                <a:t>New or enhanced QI services</a:t>
              </a:r>
              <a:r>
                <a:rPr lang="en-GB" sz="1600" kern="1200" dirty="0" smtClean="0">
                  <a:latin typeface="Arial" pitchFamily="34" charset="0"/>
                  <a:cs typeface="Arial" pitchFamily="34" charset="0"/>
                </a:rPr>
                <a:t> relevant for the Green Economy</a:t>
              </a:r>
              <a:endParaRPr lang="en-GB" sz="1600" kern="1200" dirty="0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313900" y="2647666"/>
            <a:ext cx="6578219" cy="2852382"/>
            <a:chOff x="313900" y="2661314"/>
            <a:chExt cx="6578219" cy="2852382"/>
          </a:xfrm>
        </p:grpSpPr>
        <p:sp>
          <p:nvSpPr>
            <p:cNvPr id="35" name="Freihandform 34"/>
            <p:cNvSpPr/>
            <p:nvPr/>
          </p:nvSpPr>
          <p:spPr>
            <a:xfrm>
              <a:off x="2576694" y="3703415"/>
              <a:ext cx="1699969" cy="1402119"/>
            </a:xfrm>
            <a:custGeom>
              <a:avLst/>
              <a:gdLst>
                <a:gd name="connsiteX0" fmla="*/ 0 w 1699969"/>
                <a:gd name="connsiteY0" fmla="*/ 140212 h 1402119"/>
                <a:gd name="connsiteX1" fmla="*/ 41067 w 1699969"/>
                <a:gd name="connsiteY1" fmla="*/ 41067 h 1402119"/>
                <a:gd name="connsiteX2" fmla="*/ 140212 w 1699969"/>
                <a:gd name="connsiteY2" fmla="*/ 0 h 1402119"/>
                <a:gd name="connsiteX3" fmla="*/ 1559757 w 1699969"/>
                <a:gd name="connsiteY3" fmla="*/ 0 h 1402119"/>
                <a:gd name="connsiteX4" fmla="*/ 1658902 w 1699969"/>
                <a:gd name="connsiteY4" fmla="*/ 41067 h 1402119"/>
                <a:gd name="connsiteX5" fmla="*/ 1699969 w 1699969"/>
                <a:gd name="connsiteY5" fmla="*/ 140212 h 1402119"/>
                <a:gd name="connsiteX6" fmla="*/ 1699969 w 1699969"/>
                <a:gd name="connsiteY6" fmla="*/ 1261907 h 1402119"/>
                <a:gd name="connsiteX7" fmla="*/ 1658902 w 1699969"/>
                <a:gd name="connsiteY7" fmla="*/ 1361052 h 1402119"/>
                <a:gd name="connsiteX8" fmla="*/ 1559757 w 1699969"/>
                <a:gd name="connsiteY8" fmla="*/ 1402119 h 1402119"/>
                <a:gd name="connsiteX9" fmla="*/ 140212 w 1699969"/>
                <a:gd name="connsiteY9" fmla="*/ 1402119 h 1402119"/>
                <a:gd name="connsiteX10" fmla="*/ 41067 w 1699969"/>
                <a:gd name="connsiteY10" fmla="*/ 1361052 h 1402119"/>
                <a:gd name="connsiteX11" fmla="*/ 0 w 1699969"/>
                <a:gd name="connsiteY11" fmla="*/ 1261907 h 1402119"/>
                <a:gd name="connsiteX12" fmla="*/ 0 w 1699969"/>
                <a:gd name="connsiteY12" fmla="*/ 140212 h 140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9969" h="1402119">
                  <a:moveTo>
                    <a:pt x="0" y="140212"/>
                  </a:moveTo>
                  <a:cubicBezTo>
                    <a:pt x="0" y="103025"/>
                    <a:pt x="14772" y="67362"/>
                    <a:pt x="41067" y="41067"/>
                  </a:cubicBezTo>
                  <a:cubicBezTo>
                    <a:pt x="67362" y="14772"/>
                    <a:pt x="103025" y="0"/>
                    <a:pt x="140212" y="0"/>
                  </a:cubicBezTo>
                  <a:lnTo>
                    <a:pt x="1559757" y="0"/>
                  </a:lnTo>
                  <a:cubicBezTo>
                    <a:pt x="1596944" y="0"/>
                    <a:pt x="1632607" y="14772"/>
                    <a:pt x="1658902" y="41067"/>
                  </a:cubicBezTo>
                  <a:cubicBezTo>
                    <a:pt x="1685197" y="67362"/>
                    <a:pt x="1699969" y="103025"/>
                    <a:pt x="1699969" y="140212"/>
                  </a:cubicBezTo>
                  <a:lnTo>
                    <a:pt x="1699969" y="1261907"/>
                  </a:lnTo>
                  <a:cubicBezTo>
                    <a:pt x="1699969" y="1299094"/>
                    <a:pt x="1685197" y="1334757"/>
                    <a:pt x="1658902" y="1361052"/>
                  </a:cubicBezTo>
                  <a:cubicBezTo>
                    <a:pt x="1632607" y="1387347"/>
                    <a:pt x="1596944" y="1402119"/>
                    <a:pt x="1559757" y="1402119"/>
                  </a:cubicBezTo>
                  <a:lnTo>
                    <a:pt x="140212" y="1402119"/>
                  </a:lnTo>
                  <a:cubicBezTo>
                    <a:pt x="103025" y="1402119"/>
                    <a:pt x="67362" y="1387347"/>
                    <a:pt x="41067" y="1361052"/>
                  </a:cubicBezTo>
                  <a:cubicBezTo>
                    <a:pt x="14772" y="1334757"/>
                    <a:pt x="0" y="1299094"/>
                    <a:pt x="0" y="1261907"/>
                  </a:cubicBezTo>
                  <a:lnTo>
                    <a:pt x="0" y="140212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747" tIns="363201" rIns="62747" bIns="62747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smtClean="0"/>
                <a:t>Dialogue Events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smtClean="0"/>
                <a:t>QI aspects in political initiatives</a:t>
              </a:r>
              <a:endParaRPr lang="en-GB" sz="1600" kern="1200" dirty="0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1883391" y="2661314"/>
              <a:ext cx="2961564" cy="1262305"/>
            </a:xfrm>
            <a:custGeom>
              <a:avLst/>
              <a:gdLst>
                <a:gd name="connsiteX0" fmla="*/ 0 w 1511084"/>
                <a:gd name="connsiteY0" fmla="*/ 98927 h 989269"/>
                <a:gd name="connsiteX1" fmla="*/ 28975 w 1511084"/>
                <a:gd name="connsiteY1" fmla="*/ 28975 h 989269"/>
                <a:gd name="connsiteX2" fmla="*/ 98927 w 1511084"/>
                <a:gd name="connsiteY2" fmla="*/ 0 h 989269"/>
                <a:gd name="connsiteX3" fmla="*/ 1412157 w 1511084"/>
                <a:gd name="connsiteY3" fmla="*/ 0 h 989269"/>
                <a:gd name="connsiteX4" fmla="*/ 1482109 w 1511084"/>
                <a:gd name="connsiteY4" fmla="*/ 28975 h 989269"/>
                <a:gd name="connsiteX5" fmla="*/ 1511084 w 1511084"/>
                <a:gd name="connsiteY5" fmla="*/ 98927 h 989269"/>
                <a:gd name="connsiteX6" fmla="*/ 1511084 w 1511084"/>
                <a:gd name="connsiteY6" fmla="*/ 890342 h 989269"/>
                <a:gd name="connsiteX7" fmla="*/ 1482109 w 1511084"/>
                <a:gd name="connsiteY7" fmla="*/ 960294 h 989269"/>
                <a:gd name="connsiteX8" fmla="*/ 1412157 w 1511084"/>
                <a:gd name="connsiteY8" fmla="*/ 989269 h 989269"/>
                <a:gd name="connsiteX9" fmla="*/ 98927 w 1511084"/>
                <a:gd name="connsiteY9" fmla="*/ 989269 h 989269"/>
                <a:gd name="connsiteX10" fmla="*/ 28975 w 1511084"/>
                <a:gd name="connsiteY10" fmla="*/ 960294 h 989269"/>
                <a:gd name="connsiteX11" fmla="*/ 0 w 1511084"/>
                <a:gd name="connsiteY11" fmla="*/ 890342 h 989269"/>
                <a:gd name="connsiteX12" fmla="*/ 0 w 1511084"/>
                <a:gd name="connsiteY12" fmla="*/ 98927 h 98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084" h="989269">
                  <a:moveTo>
                    <a:pt x="0" y="98927"/>
                  </a:moveTo>
                  <a:cubicBezTo>
                    <a:pt x="0" y="72690"/>
                    <a:pt x="10423" y="47527"/>
                    <a:pt x="28975" y="28975"/>
                  </a:cubicBezTo>
                  <a:cubicBezTo>
                    <a:pt x="47527" y="10423"/>
                    <a:pt x="72690" y="0"/>
                    <a:pt x="98927" y="0"/>
                  </a:cubicBezTo>
                  <a:lnTo>
                    <a:pt x="1412157" y="0"/>
                  </a:lnTo>
                  <a:cubicBezTo>
                    <a:pt x="1438394" y="0"/>
                    <a:pt x="1463557" y="10423"/>
                    <a:pt x="1482109" y="28975"/>
                  </a:cubicBezTo>
                  <a:cubicBezTo>
                    <a:pt x="1500661" y="47527"/>
                    <a:pt x="1511084" y="72690"/>
                    <a:pt x="1511084" y="98927"/>
                  </a:cubicBezTo>
                  <a:lnTo>
                    <a:pt x="1511084" y="890342"/>
                  </a:lnTo>
                  <a:cubicBezTo>
                    <a:pt x="1511084" y="916579"/>
                    <a:pt x="1500661" y="941742"/>
                    <a:pt x="1482109" y="960294"/>
                  </a:cubicBezTo>
                  <a:cubicBezTo>
                    <a:pt x="1463557" y="978846"/>
                    <a:pt x="1438394" y="989269"/>
                    <a:pt x="1412157" y="989269"/>
                  </a:cubicBezTo>
                  <a:lnTo>
                    <a:pt x="98927" y="989269"/>
                  </a:lnTo>
                  <a:cubicBezTo>
                    <a:pt x="72690" y="989269"/>
                    <a:pt x="47527" y="978846"/>
                    <a:pt x="28975" y="960294"/>
                  </a:cubicBezTo>
                  <a:cubicBezTo>
                    <a:pt x="10423" y="941742"/>
                    <a:pt x="0" y="916579"/>
                    <a:pt x="0" y="890342"/>
                  </a:cubicBezTo>
                  <a:lnTo>
                    <a:pt x="0" y="9892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645" tIns="46755" rIns="55645" bIns="4675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/>
                <a:t>Lobbying and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/>
                <a:t>Awareness raising</a:t>
              </a:r>
              <a:endParaRPr lang="en-GB" sz="1600" b="1" kern="1200" dirty="0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377694" y="3086154"/>
              <a:ext cx="1699969" cy="1402119"/>
            </a:xfrm>
            <a:custGeom>
              <a:avLst/>
              <a:gdLst>
                <a:gd name="connsiteX0" fmla="*/ 0 w 1699969"/>
                <a:gd name="connsiteY0" fmla="*/ 140212 h 1402119"/>
                <a:gd name="connsiteX1" fmla="*/ 41067 w 1699969"/>
                <a:gd name="connsiteY1" fmla="*/ 41067 h 1402119"/>
                <a:gd name="connsiteX2" fmla="*/ 140212 w 1699969"/>
                <a:gd name="connsiteY2" fmla="*/ 0 h 1402119"/>
                <a:gd name="connsiteX3" fmla="*/ 1559757 w 1699969"/>
                <a:gd name="connsiteY3" fmla="*/ 0 h 1402119"/>
                <a:gd name="connsiteX4" fmla="*/ 1658902 w 1699969"/>
                <a:gd name="connsiteY4" fmla="*/ 41067 h 1402119"/>
                <a:gd name="connsiteX5" fmla="*/ 1699969 w 1699969"/>
                <a:gd name="connsiteY5" fmla="*/ 140212 h 1402119"/>
                <a:gd name="connsiteX6" fmla="*/ 1699969 w 1699969"/>
                <a:gd name="connsiteY6" fmla="*/ 1261907 h 1402119"/>
                <a:gd name="connsiteX7" fmla="*/ 1658902 w 1699969"/>
                <a:gd name="connsiteY7" fmla="*/ 1361052 h 1402119"/>
                <a:gd name="connsiteX8" fmla="*/ 1559757 w 1699969"/>
                <a:gd name="connsiteY8" fmla="*/ 1402119 h 1402119"/>
                <a:gd name="connsiteX9" fmla="*/ 140212 w 1699969"/>
                <a:gd name="connsiteY9" fmla="*/ 1402119 h 1402119"/>
                <a:gd name="connsiteX10" fmla="*/ 41067 w 1699969"/>
                <a:gd name="connsiteY10" fmla="*/ 1361052 h 1402119"/>
                <a:gd name="connsiteX11" fmla="*/ 0 w 1699969"/>
                <a:gd name="connsiteY11" fmla="*/ 1261907 h 1402119"/>
                <a:gd name="connsiteX12" fmla="*/ 0 w 1699969"/>
                <a:gd name="connsiteY12" fmla="*/ 140212 h 140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9969" h="1402119">
                  <a:moveTo>
                    <a:pt x="0" y="140212"/>
                  </a:moveTo>
                  <a:cubicBezTo>
                    <a:pt x="0" y="103025"/>
                    <a:pt x="14772" y="67362"/>
                    <a:pt x="41067" y="41067"/>
                  </a:cubicBezTo>
                  <a:cubicBezTo>
                    <a:pt x="67362" y="14772"/>
                    <a:pt x="103025" y="0"/>
                    <a:pt x="140212" y="0"/>
                  </a:cubicBezTo>
                  <a:lnTo>
                    <a:pt x="1559757" y="0"/>
                  </a:lnTo>
                  <a:cubicBezTo>
                    <a:pt x="1596944" y="0"/>
                    <a:pt x="1632607" y="14772"/>
                    <a:pt x="1658902" y="41067"/>
                  </a:cubicBezTo>
                  <a:cubicBezTo>
                    <a:pt x="1685197" y="67362"/>
                    <a:pt x="1699969" y="103025"/>
                    <a:pt x="1699969" y="140212"/>
                  </a:cubicBezTo>
                  <a:lnTo>
                    <a:pt x="1699969" y="1261907"/>
                  </a:lnTo>
                  <a:cubicBezTo>
                    <a:pt x="1699969" y="1299094"/>
                    <a:pt x="1685197" y="1334757"/>
                    <a:pt x="1658902" y="1361052"/>
                  </a:cubicBezTo>
                  <a:cubicBezTo>
                    <a:pt x="1632607" y="1387347"/>
                    <a:pt x="1596944" y="1402119"/>
                    <a:pt x="1559757" y="1402119"/>
                  </a:cubicBezTo>
                  <a:lnTo>
                    <a:pt x="140212" y="1402119"/>
                  </a:lnTo>
                  <a:cubicBezTo>
                    <a:pt x="103025" y="1402119"/>
                    <a:pt x="67362" y="1387347"/>
                    <a:pt x="41067" y="1361052"/>
                  </a:cubicBezTo>
                  <a:cubicBezTo>
                    <a:pt x="14772" y="1334757"/>
                    <a:pt x="0" y="1299094"/>
                    <a:pt x="0" y="1261907"/>
                  </a:cubicBezTo>
                  <a:lnTo>
                    <a:pt x="0" y="140212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747" tIns="62747" rIns="62747" bIns="363201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smtClean="0"/>
                <a:t>Baseline Study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smtClean="0"/>
                <a:t>National Workshops</a:t>
              </a:r>
              <a:endParaRPr lang="en-GB" sz="1600" kern="1200" dirty="0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313900" y="4143764"/>
              <a:ext cx="2074458" cy="1096976"/>
            </a:xfrm>
            <a:custGeom>
              <a:avLst/>
              <a:gdLst>
                <a:gd name="connsiteX0" fmla="*/ 0 w 1511084"/>
                <a:gd name="connsiteY0" fmla="*/ 98927 h 989269"/>
                <a:gd name="connsiteX1" fmla="*/ 28975 w 1511084"/>
                <a:gd name="connsiteY1" fmla="*/ 28975 h 989269"/>
                <a:gd name="connsiteX2" fmla="*/ 98927 w 1511084"/>
                <a:gd name="connsiteY2" fmla="*/ 0 h 989269"/>
                <a:gd name="connsiteX3" fmla="*/ 1412157 w 1511084"/>
                <a:gd name="connsiteY3" fmla="*/ 0 h 989269"/>
                <a:gd name="connsiteX4" fmla="*/ 1482109 w 1511084"/>
                <a:gd name="connsiteY4" fmla="*/ 28975 h 989269"/>
                <a:gd name="connsiteX5" fmla="*/ 1511084 w 1511084"/>
                <a:gd name="connsiteY5" fmla="*/ 98927 h 989269"/>
                <a:gd name="connsiteX6" fmla="*/ 1511084 w 1511084"/>
                <a:gd name="connsiteY6" fmla="*/ 890342 h 989269"/>
                <a:gd name="connsiteX7" fmla="*/ 1482109 w 1511084"/>
                <a:gd name="connsiteY7" fmla="*/ 960294 h 989269"/>
                <a:gd name="connsiteX8" fmla="*/ 1412157 w 1511084"/>
                <a:gd name="connsiteY8" fmla="*/ 989269 h 989269"/>
                <a:gd name="connsiteX9" fmla="*/ 98927 w 1511084"/>
                <a:gd name="connsiteY9" fmla="*/ 989269 h 989269"/>
                <a:gd name="connsiteX10" fmla="*/ 28975 w 1511084"/>
                <a:gd name="connsiteY10" fmla="*/ 960294 h 989269"/>
                <a:gd name="connsiteX11" fmla="*/ 0 w 1511084"/>
                <a:gd name="connsiteY11" fmla="*/ 890342 h 989269"/>
                <a:gd name="connsiteX12" fmla="*/ 0 w 1511084"/>
                <a:gd name="connsiteY12" fmla="*/ 98927 h 98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084" h="989269">
                  <a:moveTo>
                    <a:pt x="0" y="98927"/>
                  </a:moveTo>
                  <a:cubicBezTo>
                    <a:pt x="0" y="72690"/>
                    <a:pt x="10423" y="47527"/>
                    <a:pt x="28975" y="28975"/>
                  </a:cubicBezTo>
                  <a:cubicBezTo>
                    <a:pt x="47527" y="10423"/>
                    <a:pt x="72690" y="0"/>
                    <a:pt x="98927" y="0"/>
                  </a:cubicBezTo>
                  <a:lnTo>
                    <a:pt x="1412157" y="0"/>
                  </a:lnTo>
                  <a:cubicBezTo>
                    <a:pt x="1438394" y="0"/>
                    <a:pt x="1463557" y="10423"/>
                    <a:pt x="1482109" y="28975"/>
                  </a:cubicBezTo>
                  <a:cubicBezTo>
                    <a:pt x="1500661" y="47527"/>
                    <a:pt x="1511084" y="72690"/>
                    <a:pt x="1511084" y="98927"/>
                  </a:cubicBezTo>
                  <a:lnTo>
                    <a:pt x="1511084" y="890342"/>
                  </a:lnTo>
                  <a:cubicBezTo>
                    <a:pt x="1511084" y="916579"/>
                    <a:pt x="1500661" y="941742"/>
                    <a:pt x="1482109" y="960294"/>
                  </a:cubicBezTo>
                  <a:cubicBezTo>
                    <a:pt x="1463557" y="978846"/>
                    <a:pt x="1438394" y="989269"/>
                    <a:pt x="1412157" y="989269"/>
                  </a:cubicBezTo>
                  <a:lnTo>
                    <a:pt x="98927" y="989269"/>
                  </a:lnTo>
                  <a:cubicBezTo>
                    <a:pt x="72690" y="989269"/>
                    <a:pt x="47527" y="978846"/>
                    <a:pt x="28975" y="960294"/>
                  </a:cubicBezTo>
                  <a:cubicBezTo>
                    <a:pt x="10423" y="941742"/>
                    <a:pt x="0" y="916579"/>
                    <a:pt x="0" y="890342"/>
                  </a:cubicBezTo>
                  <a:lnTo>
                    <a:pt x="0" y="9892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645" tIns="46755" rIns="55645" bIns="4675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b="1" kern="1200" dirty="0" smtClean="0"/>
                <a:t>Needs Assessment &amp; Identification of thematic areas</a:t>
              </a:r>
              <a:endParaRPr lang="en-GB" sz="1500" b="1" kern="1200" dirty="0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4625568" y="3039903"/>
              <a:ext cx="1699969" cy="1402119"/>
            </a:xfrm>
            <a:custGeom>
              <a:avLst/>
              <a:gdLst>
                <a:gd name="connsiteX0" fmla="*/ 0 w 1699969"/>
                <a:gd name="connsiteY0" fmla="*/ 140212 h 1402119"/>
                <a:gd name="connsiteX1" fmla="*/ 41067 w 1699969"/>
                <a:gd name="connsiteY1" fmla="*/ 41067 h 1402119"/>
                <a:gd name="connsiteX2" fmla="*/ 140212 w 1699969"/>
                <a:gd name="connsiteY2" fmla="*/ 0 h 1402119"/>
                <a:gd name="connsiteX3" fmla="*/ 1559757 w 1699969"/>
                <a:gd name="connsiteY3" fmla="*/ 0 h 1402119"/>
                <a:gd name="connsiteX4" fmla="*/ 1658902 w 1699969"/>
                <a:gd name="connsiteY4" fmla="*/ 41067 h 1402119"/>
                <a:gd name="connsiteX5" fmla="*/ 1699969 w 1699969"/>
                <a:gd name="connsiteY5" fmla="*/ 140212 h 1402119"/>
                <a:gd name="connsiteX6" fmla="*/ 1699969 w 1699969"/>
                <a:gd name="connsiteY6" fmla="*/ 1261907 h 1402119"/>
                <a:gd name="connsiteX7" fmla="*/ 1658902 w 1699969"/>
                <a:gd name="connsiteY7" fmla="*/ 1361052 h 1402119"/>
                <a:gd name="connsiteX8" fmla="*/ 1559757 w 1699969"/>
                <a:gd name="connsiteY8" fmla="*/ 1402119 h 1402119"/>
                <a:gd name="connsiteX9" fmla="*/ 140212 w 1699969"/>
                <a:gd name="connsiteY9" fmla="*/ 1402119 h 1402119"/>
                <a:gd name="connsiteX10" fmla="*/ 41067 w 1699969"/>
                <a:gd name="connsiteY10" fmla="*/ 1361052 h 1402119"/>
                <a:gd name="connsiteX11" fmla="*/ 0 w 1699969"/>
                <a:gd name="connsiteY11" fmla="*/ 1261907 h 1402119"/>
                <a:gd name="connsiteX12" fmla="*/ 0 w 1699969"/>
                <a:gd name="connsiteY12" fmla="*/ 140212 h 140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9969" h="1402119">
                  <a:moveTo>
                    <a:pt x="0" y="140212"/>
                  </a:moveTo>
                  <a:cubicBezTo>
                    <a:pt x="0" y="103025"/>
                    <a:pt x="14772" y="67362"/>
                    <a:pt x="41067" y="41067"/>
                  </a:cubicBezTo>
                  <a:cubicBezTo>
                    <a:pt x="67362" y="14772"/>
                    <a:pt x="103025" y="0"/>
                    <a:pt x="140212" y="0"/>
                  </a:cubicBezTo>
                  <a:lnTo>
                    <a:pt x="1559757" y="0"/>
                  </a:lnTo>
                  <a:cubicBezTo>
                    <a:pt x="1596944" y="0"/>
                    <a:pt x="1632607" y="14772"/>
                    <a:pt x="1658902" y="41067"/>
                  </a:cubicBezTo>
                  <a:cubicBezTo>
                    <a:pt x="1685197" y="67362"/>
                    <a:pt x="1699969" y="103025"/>
                    <a:pt x="1699969" y="140212"/>
                  </a:cubicBezTo>
                  <a:lnTo>
                    <a:pt x="1699969" y="1261907"/>
                  </a:lnTo>
                  <a:cubicBezTo>
                    <a:pt x="1699969" y="1299094"/>
                    <a:pt x="1685197" y="1334757"/>
                    <a:pt x="1658902" y="1361052"/>
                  </a:cubicBezTo>
                  <a:cubicBezTo>
                    <a:pt x="1632607" y="1387347"/>
                    <a:pt x="1596944" y="1402119"/>
                    <a:pt x="1559757" y="1402119"/>
                  </a:cubicBezTo>
                  <a:lnTo>
                    <a:pt x="140212" y="1402119"/>
                  </a:lnTo>
                  <a:cubicBezTo>
                    <a:pt x="103025" y="1402119"/>
                    <a:pt x="67362" y="1387347"/>
                    <a:pt x="41067" y="1361052"/>
                  </a:cubicBezTo>
                  <a:cubicBezTo>
                    <a:pt x="14772" y="1334757"/>
                    <a:pt x="0" y="1299094"/>
                    <a:pt x="0" y="1261907"/>
                  </a:cubicBezTo>
                  <a:lnTo>
                    <a:pt x="0" y="140212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747" tIns="62747" rIns="62747" bIns="363201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smtClean="0"/>
                <a:t>Capacity Building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smtClean="0"/>
                <a:t>Consultancy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smtClean="0"/>
                <a:t>Case Studies</a:t>
              </a:r>
              <a:endParaRPr lang="en-GB" sz="1600" kern="1200" dirty="0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4408227" y="4209726"/>
              <a:ext cx="2483892" cy="1303970"/>
            </a:xfrm>
            <a:custGeom>
              <a:avLst/>
              <a:gdLst>
                <a:gd name="connsiteX0" fmla="*/ 0 w 1511084"/>
                <a:gd name="connsiteY0" fmla="*/ 90132 h 901320"/>
                <a:gd name="connsiteX1" fmla="*/ 26399 w 1511084"/>
                <a:gd name="connsiteY1" fmla="*/ 26399 h 901320"/>
                <a:gd name="connsiteX2" fmla="*/ 90132 w 1511084"/>
                <a:gd name="connsiteY2" fmla="*/ 0 h 901320"/>
                <a:gd name="connsiteX3" fmla="*/ 1420952 w 1511084"/>
                <a:gd name="connsiteY3" fmla="*/ 0 h 901320"/>
                <a:gd name="connsiteX4" fmla="*/ 1484685 w 1511084"/>
                <a:gd name="connsiteY4" fmla="*/ 26399 h 901320"/>
                <a:gd name="connsiteX5" fmla="*/ 1511084 w 1511084"/>
                <a:gd name="connsiteY5" fmla="*/ 90132 h 901320"/>
                <a:gd name="connsiteX6" fmla="*/ 1511084 w 1511084"/>
                <a:gd name="connsiteY6" fmla="*/ 811188 h 901320"/>
                <a:gd name="connsiteX7" fmla="*/ 1484685 w 1511084"/>
                <a:gd name="connsiteY7" fmla="*/ 874921 h 901320"/>
                <a:gd name="connsiteX8" fmla="*/ 1420952 w 1511084"/>
                <a:gd name="connsiteY8" fmla="*/ 901320 h 901320"/>
                <a:gd name="connsiteX9" fmla="*/ 90132 w 1511084"/>
                <a:gd name="connsiteY9" fmla="*/ 901320 h 901320"/>
                <a:gd name="connsiteX10" fmla="*/ 26399 w 1511084"/>
                <a:gd name="connsiteY10" fmla="*/ 874921 h 901320"/>
                <a:gd name="connsiteX11" fmla="*/ 0 w 1511084"/>
                <a:gd name="connsiteY11" fmla="*/ 811188 h 901320"/>
                <a:gd name="connsiteX12" fmla="*/ 0 w 1511084"/>
                <a:gd name="connsiteY12" fmla="*/ 90132 h 90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084" h="901320">
                  <a:moveTo>
                    <a:pt x="0" y="90132"/>
                  </a:moveTo>
                  <a:cubicBezTo>
                    <a:pt x="0" y="66227"/>
                    <a:pt x="9496" y="43302"/>
                    <a:pt x="26399" y="26399"/>
                  </a:cubicBezTo>
                  <a:cubicBezTo>
                    <a:pt x="43302" y="9496"/>
                    <a:pt x="66228" y="0"/>
                    <a:pt x="90132" y="0"/>
                  </a:cubicBezTo>
                  <a:lnTo>
                    <a:pt x="1420952" y="0"/>
                  </a:lnTo>
                  <a:cubicBezTo>
                    <a:pt x="1444857" y="0"/>
                    <a:pt x="1467782" y="9496"/>
                    <a:pt x="1484685" y="26399"/>
                  </a:cubicBezTo>
                  <a:cubicBezTo>
                    <a:pt x="1501588" y="43302"/>
                    <a:pt x="1511084" y="66228"/>
                    <a:pt x="1511084" y="90132"/>
                  </a:cubicBezTo>
                  <a:lnTo>
                    <a:pt x="1511084" y="811188"/>
                  </a:lnTo>
                  <a:cubicBezTo>
                    <a:pt x="1511084" y="835093"/>
                    <a:pt x="1501588" y="858018"/>
                    <a:pt x="1484685" y="874921"/>
                  </a:cubicBezTo>
                  <a:cubicBezTo>
                    <a:pt x="1467782" y="891824"/>
                    <a:pt x="1444857" y="901320"/>
                    <a:pt x="1420952" y="901320"/>
                  </a:cubicBezTo>
                  <a:lnTo>
                    <a:pt x="90132" y="901320"/>
                  </a:lnTo>
                  <a:cubicBezTo>
                    <a:pt x="66227" y="901320"/>
                    <a:pt x="43302" y="891824"/>
                    <a:pt x="26399" y="874921"/>
                  </a:cubicBezTo>
                  <a:cubicBezTo>
                    <a:pt x="9496" y="858018"/>
                    <a:pt x="0" y="835093"/>
                    <a:pt x="0" y="811188"/>
                  </a:cubicBezTo>
                  <a:lnTo>
                    <a:pt x="0" y="9013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164" tIns="42909" rIns="51164" bIns="4290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/>
                <a:t>Supporting the development  of QI services in Pilots</a:t>
              </a:r>
              <a:endParaRPr lang="en-GB" sz="16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827313" y="1214651"/>
            <a:ext cx="5500048" cy="523391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54609" y="443875"/>
            <a:ext cx="5341939" cy="459298"/>
          </a:xfrm>
        </p:spPr>
        <p:txBody>
          <a:bodyPr/>
          <a:lstStyle/>
          <a:p>
            <a:pPr algn="ctr"/>
            <a:r>
              <a:rPr lang="en-US" b="1" smtClean="0"/>
              <a:t>Thematic areas</a:t>
            </a:r>
            <a:endParaRPr lang="en-US" b="1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452058983"/>
              </p:ext>
            </p:extLst>
          </p:nvPr>
        </p:nvGraphicFramePr>
        <p:xfrm>
          <a:off x="1225325" y="1487606"/>
          <a:ext cx="6704024" cy="406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7049471" y="3748613"/>
            <a:ext cx="1918608" cy="810787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1"/>
                </a:solidFill>
              </a:rPr>
              <a:t>Air qualiy monitoring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42143" y="2567056"/>
            <a:ext cx="1918608" cy="810787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1"/>
                </a:solidFill>
              </a:rPr>
              <a:t>Life Cycle Assessment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5598" y="2567055"/>
            <a:ext cx="1918608" cy="810787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1"/>
                </a:solidFill>
              </a:rPr>
              <a:t>Electronic Waste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9449" y="3748613"/>
            <a:ext cx="1798939" cy="810787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Hazardous Waste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(in Labs)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04606" y="1448628"/>
            <a:ext cx="2046819" cy="810787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1"/>
                </a:solidFill>
              </a:rPr>
              <a:t>Sustainable social housing 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511" y="1351128"/>
            <a:ext cx="1798939" cy="810787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1"/>
                </a:solidFill>
              </a:rPr>
              <a:t>Sustainable Public Procurement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827313" y="5843988"/>
            <a:ext cx="1867620" cy="727791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 &amp; Energy Efficiency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01632" y="5858213"/>
            <a:ext cx="1867620" cy="727791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Climate Change &amp; Biodiversity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620242" y="5891057"/>
            <a:ext cx="1867620" cy="727791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Water management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3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1269242" y="972323"/>
            <a:ext cx="7608796" cy="459298"/>
          </a:xfrm>
          <a:prstGeom prst="rect">
            <a:avLst/>
          </a:prstGeom>
        </p:spPr>
        <p:txBody>
          <a:bodyPr/>
          <a:lstStyle/>
          <a:p>
            <a:r>
              <a:rPr lang="en-US" b="1" smtClean="0"/>
              <a:t>Road</a:t>
            </a:r>
            <a:r>
              <a:rPr lang="en-US" sz="1400" smtClean="0"/>
              <a:t> </a:t>
            </a:r>
            <a:r>
              <a:rPr lang="en-US" b="1" smtClean="0"/>
              <a:t>Map</a:t>
            </a:r>
            <a:endParaRPr lang="en-US" b="1" smtClean="0"/>
          </a:p>
        </p:txBody>
      </p:sp>
      <p:sp>
        <p:nvSpPr>
          <p:cNvPr id="25" name="Inhaltsplatzhalter 10"/>
          <p:cNvSpPr txBox="1">
            <a:spLocks/>
          </p:cNvSpPr>
          <p:nvPr/>
        </p:nvSpPr>
        <p:spPr>
          <a:xfrm>
            <a:off x="1673483" y="2808303"/>
            <a:ext cx="2088232" cy="29834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i="0" u="none" strike="noStrike" kern="1200" cap="none" spc="0" normalizeH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" name="Gruppieren 55"/>
          <p:cNvGrpSpPr/>
          <p:nvPr/>
        </p:nvGrpSpPr>
        <p:grpSpPr>
          <a:xfrm>
            <a:off x="1558819" y="2443874"/>
            <a:ext cx="3427596" cy="1783403"/>
            <a:chOff x="1254953" y="3003433"/>
            <a:chExt cx="4473610" cy="1783403"/>
          </a:xfrm>
        </p:grpSpPr>
        <p:sp>
          <p:nvSpPr>
            <p:cNvPr id="28" name="Inhaltsplatzhalter 10"/>
            <p:cNvSpPr txBox="1">
              <a:spLocks/>
            </p:cNvSpPr>
            <p:nvPr/>
          </p:nvSpPr>
          <p:spPr>
            <a:xfrm>
              <a:off x="1254953" y="3003433"/>
              <a:ext cx="4473610" cy="470280"/>
            </a:xfrm>
            <a:prstGeom prst="rect">
              <a:avLst/>
            </a:prstGeom>
          </p:spPr>
          <p:txBody>
            <a:bodyPr/>
            <a:lstStyle/>
            <a:p>
              <a:pPr algn="r">
                <a:lnSpc>
                  <a:spcPts val="1600"/>
                </a:lnSpc>
                <a:defRPr/>
              </a:pPr>
              <a:r>
                <a:rPr lang="en-US" sz="14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3</a:t>
              </a:r>
              <a:r>
                <a:rPr lang="en-US" sz="14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) Declaration of Interest by Qi bodies </a:t>
              </a:r>
              <a:endPara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  <a:p>
              <a:pPr lvl="0" algn="r">
                <a:lnSpc>
                  <a:spcPts val="1600"/>
                </a:lnSpc>
                <a:defRPr/>
              </a:pP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Gewinkelte Verbindung 11"/>
            <p:cNvCxnSpPr/>
            <p:nvPr/>
          </p:nvCxnSpPr>
          <p:spPr>
            <a:xfrm flipV="1">
              <a:off x="5009034" y="3312900"/>
              <a:ext cx="0" cy="1473936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flipH="1">
              <a:off x="1464824" y="3312900"/>
              <a:ext cx="3536210" cy="3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60"/>
          <p:cNvGrpSpPr/>
          <p:nvPr/>
        </p:nvGrpSpPr>
        <p:grpSpPr>
          <a:xfrm>
            <a:off x="1296539" y="1862811"/>
            <a:ext cx="5158850" cy="2340698"/>
            <a:chOff x="2040680" y="2663371"/>
            <a:chExt cx="4673329" cy="2061773"/>
          </a:xfrm>
        </p:grpSpPr>
        <p:sp>
          <p:nvSpPr>
            <p:cNvPr id="47" name="Inhaltsplatzhalter 10"/>
            <p:cNvSpPr txBox="1">
              <a:spLocks/>
            </p:cNvSpPr>
            <p:nvPr/>
          </p:nvSpPr>
          <p:spPr>
            <a:xfrm>
              <a:off x="2040680" y="2833300"/>
              <a:ext cx="3872470" cy="360040"/>
            </a:xfrm>
            <a:prstGeom prst="rect">
              <a:avLst/>
            </a:prstGeom>
          </p:spPr>
          <p:txBody>
            <a:bodyPr/>
            <a:lstStyle/>
            <a:p>
              <a:pPr lvl="0" algn="r">
                <a:lnSpc>
                  <a:spcPts val="1600"/>
                </a:lnSpc>
                <a:defRPr/>
              </a:pPr>
              <a:r>
                <a:rPr lang="en-US" sz="14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4</a:t>
              </a:r>
              <a:r>
                <a:rPr lang="en-US" sz="14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) Further development of thematic </a:t>
              </a:r>
              <a:r>
                <a:rPr lang="en-US" sz="14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areas</a:t>
              </a: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8" name="Gewinkelte Verbindung 11"/>
            <p:cNvCxnSpPr/>
            <p:nvPr/>
          </p:nvCxnSpPr>
          <p:spPr>
            <a:xfrm flipV="1">
              <a:off x="6714009" y="2664828"/>
              <a:ext cx="0" cy="2060316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 flipH="1" flipV="1">
              <a:off x="3654527" y="2663371"/>
              <a:ext cx="3054853" cy="1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44"/>
          <p:cNvGrpSpPr/>
          <p:nvPr/>
        </p:nvGrpSpPr>
        <p:grpSpPr>
          <a:xfrm>
            <a:off x="5625852" y="1050876"/>
            <a:ext cx="1642609" cy="3032821"/>
            <a:chOff x="5847724" y="1824363"/>
            <a:chExt cx="1915489" cy="2900781"/>
          </a:xfrm>
        </p:grpSpPr>
        <p:cxnSp>
          <p:nvCxnSpPr>
            <p:cNvPr id="58" name="Gewinkelte Verbindung 11"/>
            <p:cNvCxnSpPr/>
            <p:nvPr/>
          </p:nvCxnSpPr>
          <p:spPr>
            <a:xfrm flipV="1">
              <a:off x="7761759" y="2099080"/>
              <a:ext cx="0" cy="2626064"/>
            </a:xfrm>
            <a:prstGeom prst="straightConnector1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 flipH="1">
              <a:off x="6102364" y="2099080"/>
              <a:ext cx="1660849" cy="36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feld 65"/>
            <p:cNvSpPr txBox="1"/>
            <p:nvPr/>
          </p:nvSpPr>
          <p:spPr>
            <a:xfrm>
              <a:off x="5847724" y="1824363"/>
              <a:ext cx="1828246" cy="28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ts val="1600"/>
                </a:lnSpc>
              </a:pPr>
              <a:r>
                <a:rPr lang="en-US" sz="14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6) Pilot Projects</a:t>
              </a: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2" name="Grafik 31" descr="Grafik_Projektablauf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0956" y="4219762"/>
            <a:ext cx="1056134" cy="845822"/>
          </a:xfrm>
          <a:prstGeom prst="rect">
            <a:avLst/>
          </a:prstGeom>
        </p:spPr>
      </p:pic>
      <p:pic>
        <p:nvPicPr>
          <p:cNvPr id="33" name="Grafik 32" descr="Grafik_Projektablauf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3372" y="4310622"/>
            <a:ext cx="1421895" cy="1485903"/>
          </a:xfrm>
          <a:prstGeom prst="rect">
            <a:avLst/>
          </a:prstGeom>
        </p:spPr>
      </p:pic>
      <p:pic>
        <p:nvPicPr>
          <p:cNvPr id="34" name="Grafik 33" descr="Grafik_Projektablauf_4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55663" y="4205623"/>
            <a:ext cx="982982" cy="864110"/>
          </a:xfrm>
          <a:prstGeom prst="rect">
            <a:avLst/>
          </a:prstGeom>
        </p:spPr>
      </p:pic>
      <p:pic>
        <p:nvPicPr>
          <p:cNvPr id="35" name="Grafik 34" descr="Grafik_Projektablauf_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1358" y="4068188"/>
            <a:ext cx="649225" cy="594361"/>
          </a:xfrm>
          <a:prstGeom prst="rect">
            <a:avLst/>
          </a:prstGeom>
        </p:spPr>
      </p:pic>
      <p:pic>
        <p:nvPicPr>
          <p:cNvPr id="36" name="Grafik 35" descr="Grafik_Projektablauf_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39839" y="4059611"/>
            <a:ext cx="835154" cy="691897"/>
          </a:xfrm>
          <a:prstGeom prst="rect">
            <a:avLst/>
          </a:prstGeom>
        </p:spPr>
      </p:pic>
      <p:grpSp>
        <p:nvGrpSpPr>
          <p:cNvPr id="9" name="Gruppieren 50"/>
          <p:cNvGrpSpPr/>
          <p:nvPr/>
        </p:nvGrpSpPr>
        <p:grpSpPr>
          <a:xfrm>
            <a:off x="0" y="3357348"/>
            <a:ext cx="2345937" cy="1023821"/>
            <a:chOff x="1171811" y="3835378"/>
            <a:chExt cx="1662470" cy="1023466"/>
          </a:xfrm>
        </p:grpSpPr>
        <p:cxnSp>
          <p:nvCxnSpPr>
            <p:cNvPr id="12" name="Gewinkelte Verbindung 11"/>
            <p:cNvCxnSpPr/>
            <p:nvPr/>
          </p:nvCxnSpPr>
          <p:spPr>
            <a:xfrm flipH="1" flipV="1">
              <a:off x="2834281" y="4066756"/>
              <a:ext cx="0" cy="792088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1531257" y="4066756"/>
              <a:ext cx="1301288" cy="8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feld 49"/>
            <p:cNvSpPr txBox="1"/>
            <p:nvPr/>
          </p:nvSpPr>
          <p:spPr>
            <a:xfrm>
              <a:off x="1171811" y="3835378"/>
              <a:ext cx="1416574" cy="502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ts val="1600"/>
                </a:lnSpc>
              </a:pPr>
              <a:r>
                <a:rPr lang="en-US" sz="140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1) </a:t>
              </a:r>
              <a:r>
                <a:rPr lang="en-US" sz="140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Needs </a:t>
              </a:r>
              <a:r>
                <a:rPr lang="en-US" sz="140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assessment</a:t>
              </a:r>
              <a:endParaRPr lang="en-US" sz="140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endParaRPr>
            </a:p>
            <a:p>
              <a:pPr algn="r">
                <a:lnSpc>
                  <a:spcPts val="1600"/>
                </a:lnSpc>
              </a:pPr>
              <a:endParaRPr lang="en-US" sz="1400">
                <a:latin typeface="BundesSans Office" pitchFamily="34" charset="0"/>
              </a:endParaRPr>
            </a:p>
          </p:txBody>
        </p:sp>
      </p:grpSp>
      <p:grpSp>
        <p:nvGrpSpPr>
          <p:cNvPr id="10" name="Gruppieren 53"/>
          <p:cNvGrpSpPr/>
          <p:nvPr/>
        </p:nvGrpSpPr>
        <p:grpSpPr>
          <a:xfrm>
            <a:off x="-3971499" y="2918275"/>
            <a:ext cx="7454604" cy="1597034"/>
            <a:chOff x="1321983" y="3477834"/>
            <a:chExt cx="2821452" cy="1597034"/>
          </a:xfrm>
        </p:grpSpPr>
        <p:cxnSp>
          <p:nvCxnSpPr>
            <p:cNvPr id="26" name="Gewinkelte Verbindung 11"/>
            <p:cNvCxnSpPr/>
            <p:nvPr/>
          </p:nvCxnSpPr>
          <p:spPr>
            <a:xfrm flipV="1">
              <a:off x="4130425" y="3744948"/>
              <a:ext cx="0" cy="132992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 flipH="1" flipV="1">
              <a:off x="3178629" y="3741057"/>
              <a:ext cx="951797" cy="38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52"/>
            <p:cNvSpPr txBox="1"/>
            <p:nvPr/>
          </p:nvSpPr>
          <p:spPr>
            <a:xfrm>
              <a:off x="1321983" y="3477834"/>
              <a:ext cx="2821452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ts val="1600"/>
                </a:lnSpc>
                <a:defRPr/>
              </a:pPr>
              <a:r>
                <a:rPr lang="en-US" sz="140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2) </a:t>
              </a:r>
              <a:r>
                <a:rPr lang="en-US" sz="140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Regional planning </a:t>
              </a:r>
              <a:r>
                <a:rPr lang="en-US" sz="140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workshop</a:t>
              </a:r>
              <a:endParaRPr lang="en-US" sz="140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endParaRPr>
            </a:p>
          </p:txBody>
        </p:sp>
      </p:grpSp>
      <p:pic>
        <p:nvPicPr>
          <p:cNvPr id="42" name="Grafik 41" descr="Grafik_Projektablauf_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8238" y="4021609"/>
            <a:ext cx="992126" cy="829058"/>
          </a:xfrm>
          <a:prstGeom prst="rect">
            <a:avLst/>
          </a:prstGeom>
        </p:spPr>
      </p:pic>
      <p:sp>
        <p:nvSpPr>
          <p:cNvPr id="43" name="Inhaltsplatzhalter 10"/>
          <p:cNvSpPr txBox="1">
            <a:spLocks/>
          </p:cNvSpPr>
          <p:nvPr/>
        </p:nvSpPr>
        <p:spPr>
          <a:xfrm>
            <a:off x="2691586" y="1566685"/>
            <a:ext cx="4073201" cy="360040"/>
          </a:xfrm>
          <a:prstGeom prst="rect">
            <a:avLst/>
          </a:prstGeom>
        </p:spPr>
        <p:txBody>
          <a:bodyPr/>
          <a:lstStyle/>
          <a:p>
            <a:pPr lvl="0" algn="r">
              <a:lnSpc>
                <a:spcPts val="1600"/>
              </a:lnSpc>
              <a:defRPr/>
            </a:pPr>
            <a:r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5</a:t>
            </a:r>
            <a:r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) Selection of Pilots by Advisory </a:t>
            </a:r>
            <a:r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Committee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en 59"/>
          <p:cNvGrpSpPr/>
          <p:nvPr/>
        </p:nvGrpSpPr>
        <p:grpSpPr>
          <a:xfrm>
            <a:off x="-3548418" y="2088223"/>
            <a:ext cx="9095762" cy="1954532"/>
            <a:chOff x="2333767" y="2770612"/>
            <a:chExt cx="3606385" cy="1954532"/>
          </a:xfrm>
        </p:grpSpPr>
        <p:sp>
          <p:nvSpPr>
            <p:cNvPr id="39" name="Inhaltsplatzhalter 10"/>
            <p:cNvSpPr txBox="1">
              <a:spLocks/>
            </p:cNvSpPr>
            <p:nvPr/>
          </p:nvSpPr>
          <p:spPr>
            <a:xfrm>
              <a:off x="2333767" y="2770612"/>
              <a:ext cx="3606385" cy="370356"/>
            </a:xfrm>
            <a:prstGeom prst="rect">
              <a:avLst/>
            </a:prstGeom>
          </p:spPr>
          <p:txBody>
            <a:bodyPr/>
            <a:lstStyle/>
            <a:p>
              <a:pPr lvl="0" algn="r">
                <a:lnSpc>
                  <a:spcPts val="1600"/>
                </a:lnSpc>
                <a:defRPr/>
              </a:pP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Gewinkelte Verbindung 11"/>
            <p:cNvCxnSpPr/>
            <p:nvPr/>
          </p:nvCxnSpPr>
          <p:spPr>
            <a:xfrm flipV="1">
              <a:off x="5904384" y="3024868"/>
              <a:ext cx="0" cy="1700276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 flipH="1">
              <a:off x="4691743" y="3024868"/>
              <a:ext cx="1212257" cy="13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pieren 51"/>
          <p:cNvGrpSpPr/>
          <p:nvPr/>
        </p:nvGrpSpPr>
        <p:grpSpPr>
          <a:xfrm>
            <a:off x="1378424" y="5909479"/>
            <a:ext cx="6823881" cy="773138"/>
            <a:chOff x="1392072" y="6016623"/>
            <a:chExt cx="6823881" cy="539029"/>
          </a:xfrm>
        </p:grpSpPr>
        <p:sp>
          <p:nvSpPr>
            <p:cNvPr id="54" name="Freihandform 53"/>
            <p:cNvSpPr/>
            <p:nvPr/>
          </p:nvSpPr>
          <p:spPr>
            <a:xfrm>
              <a:off x="1392072" y="6016625"/>
              <a:ext cx="1528550" cy="529511"/>
            </a:xfrm>
            <a:custGeom>
              <a:avLst/>
              <a:gdLst>
                <a:gd name="connsiteX0" fmla="*/ 0 w 1323779"/>
                <a:gd name="connsiteY0" fmla="*/ 0 h 529511"/>
                <a:gd name="connsiteX1" fmla="*/ 1059024 w 1323779"/>
                <a:gd name="connsiteY1" fmla="*/ 0 h 529511"/>
                <a:gd name="connsiteX2" fmla="*/ 1323779 w 1323779"/>
                <a:gd name="connsiteY2" fmla="*/ 264756 h 529511"/>
                <a:gd name="connsiteX3" fmla="*/ 1059024 w 1323779"/>
                <a:gd name="connsiteY3" fmla="*/ 529511 h 529511"/>
                <a:gd name="connsiteX4" fmla="*/ 0 w 1323779"/>
                <a:gd name="connsiteY4" fmla="*/ 529511 h 529511"/>
                <a:gd name="connsiteX5" fmla="*/ 264756 w 1323779"/>
                <a:gd name="connsiteY5" fmla="*/ 264756 h 529511"/>
                <a:gd name="connsiteX6" fmla="*/ 0 w 1323779"/>
                <a:gd name="connsiteY6" fmla="*/ 0 h 52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3779" h="529511">
                  <a:moveTo>
                    <a:pt x="0" y="0"/>
                  </a:moveTo>
                  <a:lnTo>
                    <a:pt x="1059024" y="0"/>
                  </a:lnTo>
                  <a:lnTo>
                    <a:pt x="1323779" y="264756"/>
                  </a:lnTo>
                  <a:lnTo>
                    <a:pt x="1059024" y="529511"/>
                  </a:lnTo>
                  <a:lnTo>
                    <a:pt x="0" y="529511"/>
                  </a:lnTo>
                  <a:lnTo>
                    <a:pt x="264756" y="2647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4764" tIns="20003" rIns="284758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smtClean="0"/>
                <a:t>Feb 16 – </a:t>
              </a:r>
              <a:r>
                <a:rPr lang="en-US" sz="1400" kern="1200" smtClean="0"/>
                <a:t>Sep </a:t>
              </a:r>
              <a:r>
                <a:rPr lang="en-US" sz="1400" kern="1200" smtClean="0"/>
                <a:t>16</a:t>
              </a:r>
              <a:endParaRPr lang="en-US" sz="1400" kern="1200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2784143" y="6026140"/>
              <a:ext cx="1429891" cy="529511"/>
            </a:xfrm>
            <a:custGeom>
              <a:avLst/>
              <a:gdLst>
                <a:gd name="connsiteX0" fmla="*/ 0 w 1323779"/>
                <a:gd name="connsiteY0" fmla="*/ 0 h 529511"/>
                <a:gd name="connsiteX1" fmla="*/ 1059024 w 1323779"/>
                <a:gd name="connsiteY1" fmla="*/ 0 h 529511"/>
                <a:gd name="connsiteX2" fmla="*/ 1323779 w 1323779"/>
                <a:gd name="connsiteY2" fmla="*/ 264756 h 529511"/>
                <a:gd name="connsiteX3" fmla="*/ 1059024 w 1323779"/>
                <a:gd name="connsiteY3" fmla="*/ 529511 h 529511"/>
                <a:gd name="connsiteX4" fmla="*/ 0 w 1323779"/>
                <a:gd name="connsiteY4" fmla="*/ 529511 h 529511"/>
                <a:gd name="connsiteX5" fmla="*/ 264756 w 1323779"/>
                <a:gd name="connsiteY5" fmla="*/ 264756 h 529511"/>
                <a:gd name="connsiteX6" fmla="*/ 0 w 1323779"/>
                <a:gd name="connsiteY6" fmla="*/ 0 h 52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3779" h="529511">
                  <a:moveTo>
                    <a:pt x="0" y="0"/>
                  </a:moveTo>
                  <a:lnTo>
                    <a:pt x="1059024" y="0"/>
                  </a:lnTo>
                  <a:lnTo>
                    <a:pt x="1323779" y="264756"/>
                  </a:lnTo>
                  <a:lnTo>
                    <a:pt x="1059024" y="529511"/>
                  </a:lnTo>
                  <a:lnTo>
                    <a:pt x="0" y="529511"/>
                  </a:lnTo>
                  <a:lnTo>
                    <a:pt x="264756" y="2647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4764" tIns="20003" rIns="284758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smtClean="0"/>
                <a:t>Aug 16</a:t>
              </a:r>
              <a:endParaRPr lang="en-US" sz="1400" kern="1200" smtClean="0"/>
            </a:p>
          </p:txBody>
        </p:sp>
        <p:sp>
          <p:nvSpPr>
            <p:cNvPr id="56" name="Freihandform 55"/>
            <p:cNvSpPr/>
            <p:nvPr/>
          </p:nvSpPr>
          <p:spPr>
            <a:xfrm>
              <a:off x="4027066" y="6026137"/>
              <a:ext cx="1323779" cy="529511"/>
            </a:xfrm>
            <a:custGeom>
              <a:avLst/>
              <a:gdLst>
                <a:gd name="connsiteX0" fmla="*/ 0 w 1323779"/>
                <a:gd name="connsiteY0" fmla="*/ 0 h 529511"/>
                <a:gd name="connsiteX1" fmla="*/ 1059024 w 1323779"/>
                <a:gd name="connsiteY1" fmla="*/ 0 h 529511"/>
                <a:gd name="connsiteX2" fmla="*/ 1323779 w 1323779"/>
                <a:gd name="connsiteY2" fmla="*/ 264756 h 529511"/>
                <a:gd name="connsiteX3" fmla="*/ 1059024 w 1323779"/>
                <a:gd name="connsiteY3" fmla="*/ 529511 h 529511"/>
                <a:gd name="connsiteX4" fmla="*/ 0 w 1323779"/>
                <a:gd name="connsiteY4" fmla="*/ 529511 h 529511"/>
                <a:gd name="connsiteX5" fmla="*/ 264756 w 1323779"/>
                <a:gd name="connsiteY5" fmla="*/ 264756 h 529511"/>
                <a:gd name="connsiteX6" fmla="*/ 0 w 1323779"/>
                <a:gd name="connsiteY6" fmla="*/ 0 h 52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3779" h="529511">
                  <a:moveTo>
                    <a:pt x="0" y="0"/>
                  </a:moveTo>
                  <a:lnTo>
                    <a:pt x="1059024" y="0"/>
                  </a:lnTo>
                  <a:lnTo>
                    <a:pt x="1323779" y="264756"/>
                  </a:lnTo>
                  <a:lnTo>
                    <a:pt x="1059024" y="529511"/>
                  </a:lnTo>
                  <a:lnTo>
                    <a:pt x="0" y="529511"/>
                  </a:lnTo>
                  <a:lnTo>
                    <a:pt x="264756" y="2647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24764" tIns="20003" rIns="284758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smtClean="0"/>
                <a:t>Oct</a:t>
              </a:r>
              <a:r>
                <a:rPr lang="en-US" sz="1400" b="1" kern="1200" smtClean="0"/>
                <a:t> 16 – Dec </a:t>
              </a:r>
              <a:r>
                <a:rPr lang="en-US" sz="1400" b="1" kern="1200" smtClean="0"/>
                <a:t>16</a:t>
              </a:r>
              <a:endParaRPr lang="en-US" sz="1400" b="1" kern="1200" smtClean="0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5227092" y="6016623"/>
              <a:ext cx="1132765" cy="529511"/>
            </a:xfrm>
            <a:custGeom>
              <a:avLst/>
              <a:gdLst>
                <a:gd name="connsiteX0" fmla="*/ 0 w 1323779"/>
                <a:gd name="connsiteY0" fmla="*/ 0 h 529511"/>
                <a:gd name="connsiteX1" fmla="*/ 1059024 w 1323779"/>
                <a:gd name="connsiteY1" fmla="*/ 0 h 529511"/>
                <a:gd name="connsiteX2" fmla="*/ 1323779 w 1323779"/>
                <a:gd name="connsiteY2" fmla="*/ 264756 h 529511"/>
                <a:gd name="connsiteX3" fmla="*/ 1059024 w 1323779"/>
                <a:gd name="connsiteY3" fmla="*/ 529511 h 529511"/>
                <a:gd name="connsiteX4" fmla="*/ 0 w 1323779"/>
                <a:gd name="connsiteY4" fmla="*/ 529511 h 529511"/>
                <a:gd name="connsiteX5" fmla="*/ 264756 w 1323779"/>
                <a:gd name="connsiteY5" fmla="*/ 264756 h 529511"/>
                <a:gd name="connsiteX6" fmla="*/ 0 w 1323779"/>
                <a:gd name="connsiteY6" fmla="*/ 0 h 52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3779" h="529511">
                  <a:moveTo>
                    <a:pt x="0" y="0"/>
                  </a:moveTo>
                  <a:lnTo>
                    <a:pt x="1059024" y="0"/>
                  </a:lnTo>
                  <a:lnTo>
                    <a:pt x="1323779" y="264756"/>
                  </a:lnTo>
                  <a:lnTo>
                    <a:pt x="1059024" y="529511"/>
                  </a:lnTo>
                  <a:lnTo>
                    <a:pt x="0" y="529511"/>
                  </a:lnTo>
                  <a:lnTo>
                    <a:pt x="264756" y="2647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4764" tIns="20003" rIns="284758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smtClean="0"/>
                <a:t>Dec</a:t>
              </a:r>
              <a:r>
                <a:rPr lang="en-US" sz="1400" kern="1200" smtClean="0"/>
                <a:t> 16 – Mar </a:t>
              </a:r>
              <a:r>
                <a:rPr lang="en-US" sz="1400" kern="1200" smtClean="0"/>
                <a:t>17</a:t>
              </a:r>
              <a:endParaRPr lang="en-US" sz="1400" kern="1200" smtClean="0"/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6259744" y="6016626"/>
              <a:ext cx="946274" cy="529511"/>
            </a:xfrm>
            <a:custGeom>
              <a:avLst/>
              <a:gdLst>
                <a:gd name="connsiteX0" fmla="*/ 0 w 1323779"/>
                <a:gd name="connsiteY0" fmla="*/ 0 h 529511"/>
                <a:gd name="connsiteX1" fmla="*/ 1059024 w 1323779"/>
                <a:gd name="connsiteY1" fmla="*/ 0 h 529511"/>
                <a:gd name="connsiteX2" fmla="*/ 1323779 w 1323779"/>
                <a:gd name="connsiteY2" fmla="*/ 264756 h 529511"/>
                <a:gd name="connsiteX3" fmla="*/ 1059024 w 1323779"/>
                <a:gd name="connsiteY3" fmla="*/ 529511 h 529511"/>
                <a:gd name="connsiteX4" fmla="*/ 0 w 1323779"/>
                <a:gd name="connsiteY4" fmla="*/ 529511 h 529511"/>
                <a:gd name="connsiteX5" fmla="*/ 264756 w 1323779"/>
                <a:gd name="connsiteY5" fmla="*/ 264756 h 529511"/>
                <a:gd name="connsiteX6" fmla="*/ 0 w 1323779"/>
                <a:gd name="connsiteY6" fmla="*/ 0 h 52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3779" h="529511">
                  <a:moveTo>
                    <a:pt x="0" y="0"/>
                  </a:moveTo>
                  <a:lnTo>
                    <a:pt x="1059024" y="0"/>
                  </a:lnTo>
                  <a:lnTo>
                    <a:pt x="1323779" y="264756"/>
                  </a:lnTo>
                  <a:lnTo>
                    <a:pt x="1059024" y="529511"/>
                  </a:lnTo>
                  <a:lnTo>
                    <a:pt x="0" y="529511"/>
                  </a:lnTo>
                  <a:lnTo>
                    <a:pt x="264756" y="2647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4764" tIns="20003" rIns="284758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smtClean="0"/>
                <a:t>Apr 17</a:t>
              </a:r>
              <a:endParaRPr lang="en-US" sz="1400" kern="1200" smtClean="0"/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7096304" y="6026141"/>
              <a:ext cx="1119649" cy="529511"/>
            </a:xfrm>
            <a:custGeom>
              <a:avLst/>
              <a:gdLst>
                <a:gd name="connsiteX0" fmla="*/ 0 w 1323779"/>
                <a:gd name="connsiteY0" fmla="*/ 0 h 529511"/>
                <a:gd name="connsiteX1" fmla="*/ 1059024 w 1323779"/>
                <a:gd name="connsiteY1" fmla="*/ 0 h 529511"/>
                <a:gd name="connsiteX2" fmla="*/ 1323779 w 1323779"/>
                <a:gd name="connsiteY2" fmla="*/ 264756 h 529511"/>
                <a:gd name="connsiteX3" fmla="*/ 1059024 w 1323779"/>
                <a:gd name="connsiteY3" fmla="*/ 529511 h 529511"/>
                <a:gd name="connsiteX4" fmla="*/ 0 w 1323779"/>
                <a:gd name="connsiteY4" fmla="*/ 529511 h 529511"/>
                <a:gd name="connsiteX5" fmla="*/ 264756 w 1323779"/>
                <a:gd name="connsiteY5" fmla="*/ 264756 h 529511"/>
                <a:gd name="connsiteX6" fmla="*/ 0 w 1323779"/>
                <a:gd name="connsiteY6" fmla="*/ 0 h 52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3779" h="529511">
                  <a:moveTo>
                    <a:pt x="0" y="0"/>
                  </a:moveTo>
                  <a:lnTo>
                    <a:pt x="1059024" y="0"/>
                  </a:lnTo>
                  <a:lnTo>
                    <a:pt x="1323779" y="264756"/>
                  </a:lnTo>
                  <a:lnTo>
                    <a:pt x="1059024" y="529511"/>
                  </a:lnTo>
                  <a:lnTo>
                    <a:pt x="0" y="529511"/>
                  </a:lnTo>
                  <a:lnTo>
                    <a:pt x="264756" y="2647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24764" tIns="20003" rIns="284758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smtClean="0"/>
                <a:t>Jul 17 – XX/18</a:t>
              </a:r>
              <a:endParaRPr lang="en-US" sz="1400" kern="120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nen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TB_Q5">
      <a:majorFont>
        <a:latin typeface="BundesSans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100" baseline="0" dirty="0">
            <a:latin typeface="BundesSans Office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nen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100" baseline="0" dirty="0">
            <a:latin typeface="BundesSans Office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Innen3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ts val="1600"/>
          </a:lnSpc>
          <a:defRPr sz="1400" baseline="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Kapitel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ts val="1600"/>
          </a:lnSpc>
          <a:defRPr sz="1400" baseline="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Projektprofil_inn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100" baseline="0" dirty="0">
            <a:latin typeface="BundesSans Office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Kapitel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ts val="1600"/>
          </a:lnSpc>
          <a:defRPr sz="1400" baseline="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Kapitel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ts val="1600"/>
          </a:lnSpc>
          <a:defRPr sz="1400" baseline="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3_Kapitel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ts val="1600"/>
          </a:lnSpc>
          <a:defRPr sz="1400" baseline="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4_Kapitel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ts val="1600"/>
          </a:lnSpc>
          <a:defRPr sz="1400" baseline="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PTB_Q5</Template>
  <TotalTime>0</TotalTime>
  <Words>207</Words>
  <Application>Microsoft Office PowerPoint</Application>
  <PresentationFormat>Bildschirmpräsentation (4:3)</PresentationFormat>
  <Paragraphs>75</Paragraphs>
  <Slides>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9</vt:i4>
      </vt:variant>
      <vt:variant>
        <vt:lpstr>Folientitel</vt:lpstr>
      </vt:variant>
      <vt:variant>
        <vt:i4>5</vt:i4>
      </vt:variant>
    </vt:vector>
  </HeadingPairs>
  <TitlesOfParts>
    <vt:vector size="14" baseType="lpstr">
      <vt:lpstr>Innen1</vt:lpstr>
      <vt:lpstr>Innen2</vt:lpstr>
      <vt:lpstr>Innen3</vt:lpstr>
      <vt:lpstr>Kapitelmaster</vt:lpstr>
      <vt:lpstr>Projektprofil_innen</vt:lpstr>
      <vt:lpstr>1_Kapitelmaster</vt:lpstr>
      <vt:lpstr>2_Kapitelmaster</vt:lpstr>
      <vt:lpstr>3_Kapitelmaster</vt:lpstr>
      <vt:lpstr>4_Kapitelmaster</vt:lpstr>
      <vt:lpstr>Folie 1</vt:lpstr>
      <vt:lpstr>Folie 2</vt:lpstr>
      <vt:lpstr>Folie 3</vt:lpstr>
      <vt:lpstr>Folie 4</vt:lpstr>
      <vt:lpstr>Folie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CURARE</dc:creator>
  <cp:lastModifiedBy>kruip01</cp:lastModifiedBy>
  <cp:revision>888</cp:revision>
  <dcterms:created xsi:type="dcterms:W3CDTF">2014-06-19T08:56:45Z</dcterms:created>
  <dcterms:modified xsi:type="dcterms:W3CDTF">2016-09-02T12:40:08Z</dcterms:modified>
</cp:coreProperties>
</file>