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3" r:id="rId3"/>
  </p:sldMasterIdLst>
  <p:notesMasterIdLst>
    <p:notesMasterId r:id="rId10"/>
  </p:notesMasterIdLst>
  <p:sldIdLst>
    <p:sldId id="256" r:id="rId4"/>
    <p:sldId id="281" r:id="rId5"/>
    <p:sldId id="283" r:id="rId6"/>
    <p:sldId id="285" r:id="rId7"/>
    <p:sldId id="286" r:id="rId8"/>
    <p:sldId id="257" r:id="rId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450" autoAdjust="0"/>
  </p:normalViewPr>
  <p:slideViewPr>
    <p:cSldViewPr>
      <p:cViewPr>
        <p:scale>
          <a:sx n="64" d="100"/>
          <a:sy n="64" d="100"/>
        </p:scale>
        <p:origin x="-222" y="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27273-9A88-45FA-B2FC-FFA8FA0DBC55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15E54-5A06-412A-9DD4-5606B1C115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3216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15E54-5A06-412A-9DD4-5606B1C11516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3138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5FE7F-F87F-4F2B-A6E9-A8E8D44A0B22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2103B-019E-40D2-B92A-A44CF742598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9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7930A-BE03-4373-8844-B4D7F7990EC1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FD0DB-B2A2-49A3-98E5-083BAF97F89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5661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553B9-2256-4E01-9210-C31DB968D0F3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7B6FE-800A-4EB2-A99C-23BD7A74C1A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3923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DB6C9-4024-4760-8D62-C4E76E82ACAF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4DF6D-CEFA-4B7E-A496-6D0321FC266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4775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30F00-F3A1-411F-B1CB-A1BBE82ACEE2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377A2-FDC3-4B85-A0F4-A904076449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4575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0BE98-8F8A-45F4-A67C-B13E13A4BE57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A0669-3A4A-4ED5-A56A-76C2F0A96F8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6970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CF943-BD02-458C-BA34-F227D1523256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BA233-B2AF-46CB-B677-1A566A90BA0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4060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B5E66-D089-4189-B9D8-3E62F6D09ADE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51B90-77AE-4DE2-87BF-D809D708D82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4054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D2784-2D09-4F43-854B-0AAC688B9E8D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90A2A-4E58-40C1-A2F7-03132D4BEB4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7194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0FD25-FEB2-45CB-B757-607F931A7266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CA7D4-883E-4472-A177-57979D101A3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14523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8202D-709D-4632-B8B0-6D1FC051B445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1CB64-FD57-4A4B-8439-913F5C01F7E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569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1AE51-C181-4FCA-9676-AB2CE2738EB5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FB6D0-EFC2-4FC7-BAF6-709AF9BE9D6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20114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6AEBB-6359-40C2-84A6-3038CCC2AA52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39375-E1A9-4408-8A47-69040B19977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44076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343DC-1DC6-4F0D-82BC-443D37FF88DE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6662B-406A-4FDC-B6C3-B9E672116B1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91019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669EB-CD51-493D-8742-D0CBAEC28D8F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EEAF8-4FE8-40D3-AD1D-CB170F87BA7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47747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25347-6FC9-42BC-ADD6-4FC024CD2B12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09/09/2016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B34DA-C66B-4015-9948-809C969797D8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7894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6DA50-CC83-4E18-A053-8F44A28DC83F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09/09/2016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C3132-082D-497E-BB22-F6EA944C714D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0455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5A3E1-8CE6-4235-911F-0E326996F95E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09/09/2016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DB02F-8473-4933-AC03-6BE4FE6F0A13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6262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43B59-56F3-4C64-875E-B38C121D6703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09/09/2016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D3F58-6D97-4FA6-96F7-8E16C8F4293B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3370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78950-6222-41DD-AE2F-14315A0E3526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09/09/2016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505CC-DE11-4050-9628-C200D73DFBF2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4408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5A303-4B34-4A93-9312-1D2F632CDDB6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09/09/2016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97941-FA70-4E68-8700-F4A5E81D14E3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3870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70B27-6CD4-417D-AA5B-F5B8F49DC035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09/09/2016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670AE-FB57-403C-975A-D6866864AA3A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364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062A2-F432-4855-9DC9-D15F1454BDA3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2DBAC-E2DD-4929-A835-F0516087D00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95878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760BB-19F3-467E-9758-37035BD36C21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09/09/2016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6B5EB-7DF6-406F-AA6B-4D4FBB61F3C5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5546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B3967-A04F-4804-9AA9-F86EFA52EFD7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09/09/2016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A1AD0-8B65-415D-885E-A53F444E0DAE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955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5076F-CDCA-431B-B9AD-A0C5E96A7CDC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09/09/2016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0C694-06B1-4C37-AF07-D1F2BECE89EB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7228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97E2D-10B0-48BD-9F38-428B221CAB0D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09/09/2016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4A76F-80D2-4AA5-95DE-C8DC4D00D981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314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22411-1F2C-421C-B525-2B3EEFD0E28A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4DD4C-B396-49BB-941E-EAAF53C5CF7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4211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0F13E-DDE1-4905-A3A4-AD6594BDCB36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AEFF7-6BA4-4270-9631-D065C60A6FA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6429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43849-01BA-4E7E-A365-F5B494BCE597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B1BDC-8E5E-4C11-A821-8656656B3E5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2809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8106-090F-4112-B3CB-B291A167D5D4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9533D-CFC0-4071-BB95-B1E7B1A908C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78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7A5D6-8396-4C2D-848C-F5F34B552650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FE052-D30B-41F5-96E4-C237F32E2F5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090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784EA-5DAA-4347-A250-2B7BA2D0F8CB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0E5C7-2310-412C-8ECB-7438FA23B58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91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DAD133-86B2-457D-ADDA-F56740C214F9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FE3300-DFDB-4F9F-825D-C7CA88C83F1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2051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FB786B-6BB6-4A4B-99DF-0BDFF3E06B05}" type="datetimeFigureOut">
              <a:rPr lang="es-ES"/>
              <a:pPr>
                <a:defRPr/>
              </a:pPr>
              <a:t>09/09/2016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6CB255-4C39-46A4-BAD2-9A950328833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332707-2C49-414F-936C-AF17E3B1D1D6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09/09/2016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1AA8C3-4AA8-41C6-A9A6-BD955D33CF63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810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tb.de/lac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8" name="Picture 324" descr="http://2.bp.blogspot.com/_Fw11cfls-UI/S7K-eoIvAEI/AAAAAAAAAQE/uFXL-L9GyFE/s1600/mapa_america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39000" contrast="-50000"/>
          </a:blip>
          <a:srcRect/>
          <a:stretch>
            <a:fillRect/>
          </a:stretch>
        </p:blipFill>
        <p:spPr bwMode="auto">
          <a:xfrm>
            <a:off x="1500166" y="-54793"/>
            <a:ext cx="5286412" cy="6989811"/>
          </a:xfrm>
          <a:prstGeom prst="rect">
            <a:avLst/>
          </a:prstGeom>
          <a:noFill/>
        </p:spPr>
      </p:pic>
      <p:sp>
        <p:nvSpPr>
          <p:cNvPr id="3075" name="1 Título"/>
          <p:cNvSpPr>
            <a:spLocks noGrp="1"/>
          </p:cNvSpPr>
          <p:nvPr>
            <p:ph type="ctrTitle"/>
          </p:nvPr>
        </p:nvSpPr>
        <p:spPr>
          <a:xfrm>
            <a:off x="684213" y="1628775"/>
            <a:ext cx="7772400" cy="2019300"/>
          </a:xfrm>
        </p:spPr>
        <p:txBody>
          <a:bodyPr/>
          <a:lstStyle/>
          <a:p>
            <a:pPr eaLnBrk="1" hangingPunct="1"/>
            <a:r>
              <a:rPr lang="es-ES" sz="3600" b="1" smtClean="0"/>
              <a:t>Información sobre Proyectos para fortalecimiento de  “Infraestructura de la Calidad en América Latina y el Caribe”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913" y="4005263"/>
            <a:ext cx="6400800" cy="792162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4100" b="1" dirty="0" smtClean="0">
                <a:solidFill>
                  <a:schemeClr val="accent6">
                    <a:lumMod val="50000"/>
                  </a:schemeClr>
                </a:solidFill>
              </a:rPr>
              <a:t>Informe de Actividades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2900" b="1" dirty="0" smtClean="0">
                <a:solidFill>
                  <a:schemeClr val="accent6">
                    <a:lumMod val="50000"/>
                  </a:schemeClr>
                </a:solidFill>
              </a:rPr>
              <a:t>SEPTIEMBRE 2016</a:t>
            </a:r>
          </a:p>
        </p:txBody>
      </p:sp>
      <p:sp>
        <p:nvSpPr>
          <p:cNvPr id="325" name="324 Redondear rectángulo de esquina diagonal"/>
          <p:cNvSpPr/>
          <p:nvPr/>
        </p:nvSpPr>
        <p:spPr>
          <a:xfrm>
            <a:off x="1714500" y="357188"/>
            <a:ext cx="6858000" cy="928687"/>
          </a:xfrm>
          <a:prstGeom prst="round2Diag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26" name="325 Rectángulo"/>
          <p:cNvSpPr/>
          <p:nvPr/>
        </p:nvSpPr>
        <p:spPr>
          <a:xfrm>
            <a:off x="214313" y="357188"/>
            <a:ext cx="1357312" cy="928687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27" name="1 Título"/>
          <p:cNvSpPr txBox="1">
            <a:spLocks/>
          </p:cNvSpPr>
          <p:nvPr/>
        </p:nvSpPr>
        <p:spPr>
          <a:xfrm>
            <a:off x="7143768" y="5572140"/>
            <a:ext cx="1785950" cy="785818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CR" sz="5400" dirty="0">
                <a:effectLst>
                  <a:reflection blurRad="6350" stA="60000" endA="900" endPos="58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IAAC</a:t>
            </a:r>
          </a:p>
        </p:txBody>
      </p:sp>
      <p:sp>
        <p:nvSpPr>
          <p:cNvPr id="328" name="327 Rectángulo"/>
          <p:cNvSpPr/>
          <p:nvPr/>
        </p:nvSpPr>
        <p:spPr>
          <a:xfrm>
            <a:off x="142875" y="6000750"/>
            <a:ext cx="6929438" cy="142875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9" name="2 Subtítulo"/>
          <p:cNvSpPr txBox="1">
            <a:spLocks/>
          </p:cNvSpPr>
          <p:nvPr/>
        </p:nvSpPr>
        <p:spPr bwMode="auto">
          <a:xfrm>
            <a:off x="684213" y="5229225"/>
            <a:ext cx="33115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47500" lnSpcReduction="2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4000" b="1" dirty="0">
                <a:latin typeface="+mn-lt"/>
                <a:cs typeface="+mn-cs"/>
              </a:rPr>
              <a:t>Preparado por: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4000" b="1" dirty="0">
                <a:latin typeface="+mn-lt"/>
                <a:cs typeface="+mn-cs"/>
              </a:rPr>
              <a:t>María Miranda y Víctor </a:t>
            </a:r>
            <a:r>
              <a:rPr lang="es-MX" sz="4000" b="1" dirty="0" err="1" smtClean="0">
                <a:latin typeface="+mn-lt"/>
                <a:cs typeface="+mn-cs"/>
              </a:rPr>
              <a:t>Gandy</a:t>
            </a:r>
            <a:endParaRPr lang="es-MX" sz="4000" b="1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324 Redondear rectángulo de esquina diagonal"/>
          <p:cNvSpPr/>
          <p:nvPr/>
        </p:nvSpPr>
        <p:spPr>
          <a:xfrm>
            <a:off x="1680473" y="363279"/>
            <a:ext cx="6858000" cy="928687"/>
          </a:xfrm>
          <a:prstGeom prst="round2Diag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400" dirty="0" smtClean="0">
              <a:solidFill>
                <a:prstClr val="white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b="1" dirty="0">
                <a:solidFill>
                  <a:prstClr val="white"/>
                </a:solidFill>
              </a:rPr>
              <a:t>1 -Proyecto R3E- Segunda Fase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>
                <a:solidFill>
                  <a:prstClr val="white"/>
                </a:solidFill>
              </a:rPr>
              <a:t>Período:  2015-2018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600" dirty="0" smtClean="0">
                <a:solidFill>
                  <a:prstClr val="white"/>
                </a:solidFill>
              </a:rPr>
              <a:t>  </a:t>
            </a:r>
            <a:endParaRPr lang="es-ES" sz="3600" dirty="0">
              <a:solidFill>
                <a:prstClr val="white"/>
              </a:solidFill>
            </a:endParaRPr>
          </a:p>
        </p:txBody>
      </p:sp>
      <p:sp>
        <p:nvSpPr>
          <p:cNvPr id="326" name="325 Rectángulo"/>
          <p:cNvSpPr/>
          <p:nvPr/>
        </p:nvSpPr>
        <p:spPr>
          <a:xfrm>
            <a:off x="214313" y="357188"/>
            <a:ext cx="1357312" cy="928687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3200" b="1" dirty="0">
              <a:solidFill>
                <a:prstClr val="white"/>
              </a:solidFill>
            </a:endParaRPr>
          </a:p>
        </p:txBody>
      </p:sp>
      <p:sp>
        <p:nvSpPr>
          <p:cNvPr id="327" name="1 Título"/>
          <p:cNvSpPr txBox="1">
            <a:spLocks/>
          </p:cNvSpPr>
          <p:nvPr/>
        </p:nvSpPr>
        <p:spPr>
          <a:xfrm>
            <a:off x="7392644" y="6073419"/>
            <a:ext cx="1583630" cy="785818"/>
          </a:xfrm>
          <a:prstGeom prst="rect">
            <a:avLst/>
          </a:prstGeom>
        </p:spPr>
        <p:txBody>
          <a:bodyPr anchor="ctr">
            <a:normAutofit fontScale="850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CR" sz="5400" dirty="0">
                <a:solidFill>
                  <a:prstClr val="black"/>
                </a:solidFill>
                <a:effectLst>
                  <a:reflection blurRad="6350" stA="60000" endA="900" endPos="58000" dir="5400000" sy="-100000" algn="bl" rotWithShape="0"/>
                </a:effectLst>
                <a:latin typeface="Arial" pitchFamily="34" charset="0"/>
                <a:cs typeface="Arial" pitchFamily="34" charset="0"/>
              </a:rPr>
              <a:t>IAAC</a:t>
            </a:r>
          </a:p>
        </p:txBody>
      </p:sp>
      <p:sp>
        <p:nvSpPr>
          <p:cNvPr id="328" name="327 Rectángulo"/>
          <p:cNvSpPr/>
          <p:nvPr/>
        </p:nvSpPr>
        <p:spPr>
          <a:xfrm>
            <a:off x="974725" y="6502400"/>
            <a:ext cx="6143625" cy="142875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prstClr val="white"/>
              </a:solidFill>
            </a:endParaRPr>
          </a:p>
        </p:txBody>
      </p:sp>
      <p:graphicFrame>
        <p:nvGraphicFramePr>
          <p:cNvPr id="7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925887"/>
              </p:ext>
            </p:extLst>
          </p:nvPr>
        </p:nvGraphicFramePr>
        <p:xfrm>
          <a:off x="214313" y="2537449"/>
          <a:ext cx="8324160" cy="3596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24160"/>
              </a:tblGrid>
              <a:tr h="603519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El Plan de acción </a:t>
                      </a:r>
                      <a:r>
                        <a:rPr lang="es-ES" sz="2000" dirty="0" smtClean="0"/>
                        <a:t>en preparación </a:t>
                      </a:r>
                      <a:r>
                        <a:rPr lang="es-ES" sz="2000" dirty="0" smtClean="0"/>
                        <a:t>contiene prioridades presentadas por IAAC según  necesidades de</a:t>
                      </a:r>
                      <a:r>
                        <a:rPr lang="es-ES" sz="2000" baseline="0" dirty="0" smtClean="0"/>
                        <a:t> capacitación </a:t>
                      </a:r>
                      <a:r>
                        <a:rPr lang="es-ES" sz="2000" dirty="0" smtClean="0"/>
                        <a:t>identificadas por el TC y el TSC.</a:t>
                      </a:r>
                      <a:r>
                        <a:rPr lang="es-MX" sz="2000" dirty="0" smtClean="0"/>
                        <a:t> </a:t>
                      </a:r>
                      <a:endParaRPr lang="es-MX" sz="2000" dirty="0"/>
                    </a:p>
                  </a:txBody>
                  <a:tcPr marL="91446" marR="91446" marT="45749" marB="45749"/>
                </a:tc>
              </a:tr>
              <a:tr h="327623">
                <a:tc>
                  <a:txBody>
                    <a:bodyPr/>
                    <a:lstStyle/>
                    <a:p>
                      <a:r>
                        <a:rPr lang="es-E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Taller para formación de evaluadores pares y Taller d</a:t>
                      </a:r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armonización</a:t>
                      </a:r>
                      <a:r>
                        <a:rPr lang="es-E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evaluadores pares  </a:t>
                      </a:r>
                      <a:endParaRPr lang="es-MX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749" marB="45749"/>
                </a:tc>
              </a:tr>
              <a:tr h="262505">
                <a:tc>
                  <a:txBody>
                    <a:bodyPr/>
                    <a:lstStyle/>
                    <a:p>
                      <a:r>
                        <a:rPr lang="es-E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Taller sobre ILAC P14:01/2013 </a:t>
                      </a:r>
                      <a:endParaRPr lang="es-MX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749" marB="45749"/>
                </a:tc>
              </a:tr>
              <a:tr h="262505">
                <a:tc>
                  <a:txBody>
                    <a:bodyPr/>
                    <a:lstStyle/>
                    <a:p>
                      <a:pPr lvl="0"/>
                      <a:r>
                        <a:rPr lang="es-E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Taller sobre estadí­stica aplicada a ensayos de aptitud, ISO 13528</a:t>
                      </a:r>
                      <a:endParaRPr lang="es-ES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749" marB="45749"/>
                </a:tc>
              </a:tr>
              <a:tr h="577654">
                <a:tc>
                  <a:txBody>
                    <a:bodyPr/>
                    <a:lstStyle/>
                    <a:p>
                      <a:pPr fontAlgn="base"/>
                      <a:r>
                        <a:rPr lang="es-E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Taller sobre </a:t>
                      </a:r>
                      <a:r>
                        <a:rPr lang="en-GB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ISO/IEC 17021-1:2015,</a:t>
                      </a:r>
                      <a:r>
                        <a:rPr lang="en-GB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IAF MD 5:2015/IAF MD 17:2015</a:t>
                      </a:r>
                      <a:r>
                        <a:rPr lang="es-ES" sz="2000" b="1" dirty="0" smtClean="0">
                          <a:effectLst/>
                        </a:rPr>
                        <a:t> </a:t>
                      </a:r>
                      <a:r>
                        <a:rPr lang="es-E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encuentra en fase e coordinación.</a:t>
                      </a:r>
                      <a:endParaRPr lang="es-ES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749" marB="45749"/>
                </a:tc>
              </a:tr>
              <a:tr h="577654">
                <a:tc>
                  <a:txBody>
                    <a:bodyPr/>
                    <a:lstStyle/>
                    <a:p>
                      <a:pPr fontAlgn="base"/>
                      <a:endParaRPr lang="es-ES" sz="2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es-ES" sz="20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Plan de Capacitación 2016- 2017 incorpora otras</a:t>
                      </a:r>
                      <a:r>
                        <a:rPr lang="es-ES" sz="2000" b="1" u="sng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prioridades </a:t>
                      </a:r>
                      <a:r>
                        <a:rPr lang="es-ES" sz="2000" b="1" u="sng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presentar</a:t>
                      </a:r>
                      <a:endParaRPr lang="es-ES" sz="2000" b="1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749" marB="45749"/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467544" y="1490028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s-ES" sz="1200" dirty="0" smtClean="0"/>
              <a:t>Fondos para el desarrollo del Proyecto. </a:t>
            </a:r>
            <a:r>
              <a:rPr lang="es-ES" sz="1200" b="1" dirty="0" smtClean="0"/>
              <a:t>1,5 millones de Euros</a:t>
            </a:r>
            <a:endParaRPr lang="es-ES" sz="1200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es-ES" sz="1200" dirty="0" smtClean="0"/>
              <a:t>El </a:t>
            </a:r>
            <a:r>
              <a:rPr lang="es-ES" sz="1200" dirty="0"/>
              <a:t>Proyecto </a:t>
            </a:r>
            <a:r>
              <a:rPr lang="es-ES" sz="1200" dirty="0" smtClean="0"/>
              <a:t>incluye apoyar </a:t>
            </a:r>
            <a:r>
              <a:rPr lang="es-ES" sz="1200" dirty="0"/>
              <a:t>para </a:t>
            </a:r>
            <a:r>
              <a:rPr lang="es-ES" sz="1200" dirty="0" smtClean="0"/>
              <a:t>fortalecer </a:t>
            </a:r>
            <a:r>
              <a:rPr lang="es-ES" sz="1200" dirty="0"/>
              <a:t>el reconocimiento de los </a:t>
            </a:r>
            <a:r>
              <a:rPr lang="es-ES" sz="1200" dirty="0" err="1"/>
              <a:t>OAs</a:t>
            </a:r>
            <a:r>
              <a:rPr lang="es-ES" sz="1200" dirty="0"/>
              <a:t> de la Región y </a:t>
            </a:r>
            <a:r>
              <a:rPr lang="es-ES" sz="1200" dirty="0" smtClean="0"/>
              <a:t>en evaluadores </a:t>
            </a:r>
            <a:r>
              <a:rPr lang="es-ES" sz="1200" dirty="0" smtClean="0"/>
              <a:t>pares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324 Redondear rectángulo de esquina diagonal"/>
          <p:cNvSpPr/>
          <p:nvPr/>
        </p:nvSpPr>
        <p:spPr>
          <a:xfrm>
            <a:off x="1714500" y="357188"/>
            <a:ext cx="6858000" cy="928687"/>
          </a:xfrm>
          <a:prstGeom prst="round2Diag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>
                <a:solidFill>
                  <a:prstClr val="white"/>
                </a:solidFill>
              </a:rPr>
              <a:t>2-Biodiversidad y Cambio Climático</a:t>
            </a:r>
            <a:endParaRPr lang="es-ES" sz="3200" dirty="0">
              <a:solidFill>
                <a:prstClr val="white"/>
              </a:solidFill>
            </a:endParaRPr>
          </a:p>
        </p:txBody>
      </p:sp>
      <p:sp>
        <p:nvSpPr>
          <p:cNvPr id="326" name="325 Rectángulo"/>
          <p:cNvSpPr/>
          <p:nvPr/>
        </p:nvSpPr>
        <p:spPr>
          <a:xfrm>
            <a:off x="214313" y="357188"/>
            <a:ext cx="1357312" cy="928687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327" name="1 Título"/>
          <p:cNvSpPr txBox="1">
            <a:spLocks/>
          </p:cNvSpPr>
          <p:nvPr/>
        </p:nvSpPr>
        <p:spPr>
          <a:xfrm>
            <a:off x="7143768" y="5572140"/>
            <a:ext cx="1785950" cy="785818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5400" dirty="0">
                <a:solidFill>
                  <a:prstClr val="black"/>
                </a:solidFill>
                <a:effectLst>
                  <a:reflection blurRad="6350" stA="60000" endA="900" endPos="58000" dir="5400000" sy="-100000" algn="bl" rotWithShape="0"/>
                </a:effectLst>
                <a:latin typeface="Arial" pitchFamily="34" charset="0"/>
                <a:cs typeface="Arial" pitchFamily="34" charset="0"/>
              </a:rPr>
              <a:t>IAAC</a:t>
            </a:r>
          </a:p>
        </p:txBody>
      </p:sp>
      <p:sp>
        <p:nvSpPr>
          <p:cNvPr id="328" name="327 Rectángulo"/>
          <p:cNvSpPr/>
          <p:nvPr/>
        </p:nvSpPr>
        <p:spPr>
          <a:xfrm>
            <a:off x="142875" y="6000750"/>
            <a:ext cx="6929438" cy="142875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23080" y="2117485"/>
            <a:ext cx="842538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000" b="1" dirty="0" smtClean="0"/>
              <a:t>Se inicia la </a:t>
            </a:r>
            <a:r>
              <a:rPr lang="es-ES" sz="2000" b="1" dirty="0" smtClean="0"/>
              <a:t>SEGUNDA </a:t>
            </a:r>
            <a:r>
              <a:rPr lang="es-ES" sz="2000" b="1" dirty="0"/>
              <a:t>FASE: Julio 2016- Junio 2018</a:t>
            </a:r>
          </a:p>
          <a:p>
            <a:pPr>
              <a:defRPr/>
            </a:pPr>
            <a:endParaRPr lang="es-ES" sz="2000" b="1" dirty="0"/>
          </a:p>
          <a:p>
            <a:pPr>
              <a:defRPr/>
            </a:pPr>
            <a:r>
              <a:rPr lang="es-ES" sz="2000" b="1" dirty="0"/>
              <a:t>Analizados Sub proyectos presentados por IAAC, COPANT, SIM. </a:t>
            </a: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060202"/>
              </p:ext>
            </p:extLst>
          </p:nvPr>
        </p:nvGraphicFramePr>
        <p:xfrm>
          <a:off x="198770" y="3501008"/>
          <a:ext cx="8534151" cy="1521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151"/>
              </a:tblGrid>
              <a:tr h="341962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err="1" smtClean="0"/>
                        <a:t>Subproyectos</a:t>
                      </a:r>
                      <a:r>
                        <a:rPr lang="es-MX" sz="2000" dirty="0" smtClean="0"/>
                        <a:t> de IAAC aprobados</a:t>
                      </a:r>
                      <a:endParaRPr lang="es-MX" sz="2000" dirty="0"/>
                    </a:p>
                  </a:txBody>
                  <a:tcPr marL="91446" marR="91446" marT="45749" marB="45749"/>
                </a:tc>
              </a:tr>
              <a:tr h="2463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ECOETIQUETADO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Y PROGRAMA DE CERTIFICACIÓN DE PRODUCTO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(Costa Rica, Mexico y Colombia )  </a:t>
                      </a:r>
                      <a:endParaRPr lang="es-ES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749" marB="45749"/>
                </a:tc>
              </a:tr>
              <a:tr h="341962">
                <a:tc>
                  <a:txBody>
                    <a:bodyPr/>
                    <a:lstStyle/>
                    <a:p>
                      <a:r>
                        <a:rPr lang="es-ES" sz="2000" b="1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CERTIFICACIÓN DE BOSQUES SUSTENTABLES </a:t>
                      </a:r>
                      <a:r>
                        <a:rPr lang="en-US" sz="2000" b="1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(Mexico, Colombia  Ecuador)</a:t>
                      </a:r>
                      <a:endParaRPr lang="es-MX" sz="2000" b="1" kern="1200" dirty="0">
                        <a:solidFill>
                          <a:srgbClr val="00000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46" marR="91446" marT="45749" marB="45749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dondear rectángulo de esquina diagonal"/>
          <p:cNvSpPr/>
          <p:nvPr/>
        </p:nvSpPr>
        <p:spPr>
          <a:xfrm>
            <a:off x="1714500" y="357188"/>
            <a:ext cx="6858000" cy="928687"/>
          </a:xfrm>
          <a:prstGeom prst="round2Diag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>
                <a:solidFill>
                  <a:prstClr val="white"/>
                </a:solidFill>
              </a:rPr>
              <a:t>3- Economía </a:t>
            </a:r>
            <a:r>
              <a:rPr lang="es-ES" sz="3200" b="1" dirty="0" smtClean="0">
                <a:solidFill>
                  <a:prstClr val="white"/>
                </a:solidFill>
              </a:rPr>
              <a:t>Verde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 smtClean="0">
                <a:solidFill>
                  <a:prstClr val="white"/>
                </a:solidFill>
              </a:rPr>
              <a:t>2016-2018</a:t>
            </a:r>
            <a:endParaRPr lang="es-ES" sz="3200" dirty="0">
              <a:solidFill>
                <a:prstClr val="white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14313" y="357188"/>
            <a:ext cx="1357312" cy="928687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9220" name="6 CuadroTexto"/>
          <p:cNvSpPr txBox="1">
            <a:spLocks noChangeArrowheads="1"/>
          </p:cNvSpPr>
          <p:nvPr/>
        </p:nvSpPr>
        <p:spPr bwMode="auto">
          <a:xfrm>
            <a:off x="468313" y="2205038"/>
            <a:ext cx="7991475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es-ES" sz="2000" b="1" dirty="0" smtClean="0"/>
              <a:t>Proyecto </a:t>
            </a:r>
            <a:r>
              <a:rPr lang="es-ES" sz="2000" b="1" dirty="0"/>
              <a:t>Regional- Innovaciones para la </a:t>
            </a:r>
            <a:r>
              <a:rPr lang="es-ES" sz="2000" b="1" dirty="0" smtClean="0"/>
              <a:t>Economí­a </a:t>
            </a:r>
            <a:r>
              <a:rPr lang="es-ES" sz="2000" b="1" dirty="0"/>
              <a:t>Verde en </a:t>
            </a:r>
            <a:r>
              <a:rPr lang="es-ES" sz="2000" b="1" dirty="0" smtClean="0"/>
              <a:t>América </a:t>
            </a:r>
            <a:r>
              <a:rPr lang="es-ES" sz="2000" b="1" dirty="0"/>
              <a:t>Latina y el Caribe. </a:t>
            </a:r>
            <a:endParaRPr lang="es-ES" sz="2000" b="1" dirty="0" smtClean="0"/>
          </a:p>
          <a:p>
            <a:pPr algn="just" eaLnBrk="1" hangingPunct="1"/>
            <a:endParaRPr lang="es-ES" sz="2000" b="1" dirty="0" smtClean="0"/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es-ES" sz="2000" b="1" dirty="0" smtClean="0"/>
              <a:t>Objetivo: Mejores condiciones para el desarrollo de la Economía Verde incluyendo ampliación y introducción de servicios de la infraestructura de calidad.</a:t>
            </a:r>
          </a:p>
          <a:p>
            <a:pPr algn="just" eaLnBrk="1" hangingPunct="1"/>
            <a:endParaRPr lang="es-ES" sz="2000" b="1" dirty="0" smtClean="0"/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es-ES" sz="2000" b="1" dirty="0" smtClean="0"/>
              <a:t>Consulta sobre los intereses (Octubre- Diciembre)</a:t>
            </a:r>
            <a:endParaRPr lang="es-ES" sz="2000" b="1" dirty="0" smtClean="0"/>
          </a:p>
          <a:p>
            <a:pPr algn="just" eaLnBrk="1" hangingPunct="1"/>
            <a:endParaRPr lang="es-ES" sz="2000" b="1" dirty="0" smtClean="0"/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es-ES" sz="2000" b="1" dirty="0" smtClean="0"/>
              <a:t>Hacia monitoreo de la calidad del aire, construcción sostenibles entre otros aspectos</a:t>
            </a:r>
            <a:endParaRPr lang="es-ES" sz="2000" b="1" dirty="0" smtClean="0"/>
          </a:p>
          <a:p>
            <a:pPr marL="285750" indent="-285750" algn="just" eaLnBrk="1" hangingPunct="1">
              <a:buFont typeface="Wingdings" pitchFamily="2" charset="2"/>
              <a:buChar char="q"/>
            </a:pPr>
            <a:endParaRPr lang="es-ES" sz="2000" b="1" dirty="0"/>
          </a:p>
          <a:p>
            <a:pPr marL="285750" indent="-285750" algn="just" eaLnBrk="1" hangingPunct="1">
              <a:buFont typeface="Wingdings" pitchFamily="2" charset="2"/>
              <a:buChar char="q"/>
            </a:pPr>
            <a:endParaRPr lang="es-ES" sz="2000" b="1" dirty="0"/>
          </a:p>
          <a:p>
            <a:pPr marL="285750" indent="-285750" algn="just" eaLnBrk="1" hangingPunct="1">
              <a:buFont typeface="Wingdings" pitchFamily="2" charset="2"/>
              <a:buChar char="q"/>
            </a:pPr>
            <a:endParaRPr lang="es-ES" sz="2000" b="1" dirty="0"/>
          </a:p>
          <a:p>
            <a:pPr algn="just" eaLnBrk="1" hangingPunct="1"/>
            <a:endParaRPr lang="es-ES" sz="2000" b="1" dirty="0" smtClean="0"/>
          </a:p>
          <a:p>
            <a:pPr eaLnBrk="1" hangingPunct="1"/>
            <a:endParaRPr lang="es-E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1 Título"/>
          <p:cNvSpPr txBox="1">
            <a:spLocks/>
          </p:cNvSpPr>
          <p:nvPr/>
        </p:nvSpPr>
        <p:spPr>
          <a:xfrm>
            <a:off x="7143768" y="5572140"/>
            <a:ext cx="1785950" cy="785818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CR" sz="5400" dirty="0">
                <a:solidFill>
                  <a:prstClr val="black"/>
                </a:solidFill>
                <a:effectLst>
                  <a:reflection blurRad="6350" stA="60000" endA="900" endPos="58000" dir="5400000" sy="-100000" algn="bl" rotWithShape="0"/>
                </a:effectLst>
                <a:latin typeface="Arial" pitchFamily="34" charset="0"/>
                <a:cs typeface="Arial" pitchFamily="34" charset="0"/>
              </a:rPr>
              <a:t>IAAC</a:t>
            </a:r>
          </a:p>
        </p:txBody>
      </p:sp>
      <p:sp>
        <p:nvSpPr>
          <p:cNvPr id="328" name="327 Rectángulo"/>
          <p:cNvSpPr/>
          <p:nvPr/>
        </p:nvSpPr>
        <p:spPr>
          <a:xfrm>
            <a:off x="142875" y="6000750"/>
            <a:ext cx="6929438" cy="142875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10" name="2 Subtítulo"/>
          <p:cNvSpPr txBox="1">
            <a:spLocks/>
          </p:cNvSpPr>
          <p:nvPr/>
        </p:nvSpPr>
        <p:spPr bwMode="auto">
          <a:xfrm>
            <a:off x="476605" y="1340768"/>
            <a:ext cx="8306569" cy="1295697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MX" sz="2500" b="1" dirty="0" smtClean="0">
                <a:latin typeface="Calibri"/>
              </a:rPr>
              <a:t>CONTINÚA </a:t>
            </a:r>
            <a:r>
              <a:rPr lang="es-MX" sz="2500" b="1" dirty="0">
                <a:latin typeface="Calibri"/>
              </a:rPr>
              <a:t>INTERCAMBIO VIRTUAL SEGÚN LOS </a:t>
            </a:r>
            <a:r>
              <a:rPr lang="es-MX" sz="2500" b="1" dirty="0" smtClean="0">
                <a:latin typeface="Calibri"/>
              </a:rPr>
              <a:t>ACUERDOS DEL TALLER REALIZADO EN MAYO 2015  </a:t>
            </a:r>
            <a:endParaRPr lang="es-MX" sz="2500" b="1" dirty="0">
              <a:latin typeface="Calibri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s-MX" sz="2500" b="1" dirty="0">
              <a:latin typeface="Calibri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s-MX" sz="2500" b="1" dirty="0">
              <a:solidFill>
                <a:srgbClr val="1F497D">
                  <a:lumMod val="60000"/>
                  <a:lumOff val="40000"/>
                </a:srgbClr>
              </a:solidFill>
              <a:latin typeface="Calibri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lang="es-MX" sz="2500" b="1" dirty="0">
              <a:solidFill>
                <a:srgbClr val="1F497D">
                  <a:lumMod val="60000"/>
                  <a:lumOff val="40000"/>
                </a:srgbClr>
              </a:solidFill>
              <a:latin typeface="Calibri"/>
            </a:endParaRPr>
          </a:p>
        </p:txBody>
      </p:sp>
      <p:sp>
        <p:nvSpPr>
          <p:cNvPr id="13" name="12 Redondear rectángulo de esquina diagonal"/>
          <p:cNvSpPr/>
          <p:nvPr/>
        </p:nvSpPr>
        <p:spPr>
          <a:xfrm>
            <a:off x="1619672" y="476672"/>
            <a:ext cx="6757987" cy="647700"/>
          </a:xfrm>
          <a:prstGeom prst="round2Diag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800" dirty="0">
                <a:solidFill>
                  <a:prstClr val="white"/>
                </a:solidFill>
              </a:rPr>
              <a:t>Fondos de Otro Proyecto PTB para clínicos</a:t>
            </a:r>
          </a:p>
        </p:txBody>
      </p:sp>
      <p:sp>
        <p:nvSpPr>
          <p:cNvPr id="9" name="2 Subtítulo"/>
          <p:cNvSpPr txBox="1">
            <a:spLocks/>
          </p:cNvSpPr>
          <p:nvPr/>
        </p:nvSpPr>
        <p:spPr bwMode="auto">
          <a:xfrm>
            <a:off x="561438" y="2907844"/>
            <a:ext cx="8136904" cy="181730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ES" sz="2000" b="1" dirty="0" smtClean="0">
                <a:latin typeface="Calibri"/>
              </a:rPr>
              <a:t>Primer </a:t>
            </a:r>
            <a:r>
              <a:rPr lang="es-ES" sz="2000" b="1" dirty="0">
                <a:latin typeface="Calibri"/>
              </a:rPr>
              <a:t>taller </a:t>
            </a:r>
            <a:r>
              <a:rPr lang="es-ES" sz="2000" b="1" dirty="0" smtClean="0">
                <a:latin typeface="Calibri"/>
              </a:rPr>
              <a:t>mediante </a:t>
            </a:r>
            <a:r>
              <a:rPr lang="es-ES" sz="2000" b="1" dirty="0">
                <a:latin typeface="Calibri"/>
              </a:rPr>
              <a:t>Video Conferencia</a:t>
            </a:r>
            <a:r>
              <a:rPr lang="es-ES" sz="2000" b="1" dirty="0" smtClean="0">
                <a:latin typeface="Calibri"/>
              </a:rPr>
              <a:t>.</a:t>
            </a:r>
            <a:endParaRPr lang="es-ES" sz="2000" b="1" dirty="0">
              <a:latin typeface="Calibri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ES" sz="2000" b="1" dirty="0" smtClean="0">
                <a:latin typeface="Calibri"/>
              </a:rPr>
              <a:t>Para discusión </a:t>
            </a:r>
            <a:r>
              <a:rPr lang="es-ES" sz="2000" b="1" dirty="0">
                <a:latin typeface="Calibri"/>
              </a:rPr>
              <a:t>de </a:t>
            </a:r>
            <a:r>
              <a:rPr lang="es-ES" sz="2000" b="1" dirty="0" smtClean="0">
                <a:latin typeface="Calibri"/>
              </a:rPr>
              <a:t>puntos </a:t>
            </a:r>
            <a:r>
              <a:rPr lang="es-ES" sz="2000" b="1" dirty="0" smtClean="0">
                <a:latin typeface="Calibri"/>
              </a:rPr>
              <a:t>críticos </a:t>
            </a:r>
            <a:r>
              <a:rPr lang="es-ES" sz="2000" b="1" dirty="0">
                <a:latin typeface="Calibri"/>
              </a:rPr>
              <a:t>en </a:t>
            </a:r>
            <a:r>
              <a:rPr lang="es-ES" sz="2000" b="1" dirty="0" smtClean="0">
                <a:latin typeface="Calibri"/>
              </a:rPr>
              <a:t>ISO </a:t>
            </a:r>
            <a:r>
              <a:rPr lang="es-ES" sz="2000" b="1" dirty="0">
                <a:latin typeface="Calibri"/>
              </a:rPr>
              <a:t>15189. 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ES" sz="2000" b="1" dirty="0">
                <a:latin typeface="Calibri"/>
              </a:rPr>
              <a:t>Participan los representantes nacionales del sector y sus respectivos Organismos Nacionales de Acreditación.</a:t>
            </a:r>
          </a:p>
        </p:txBody>
      </p:sp>
      <p:sp>
        <p:nvSpPr>
          <p:cNvPr id="7" name="2 Subtítulo"/>
          <p:cNvSpPr txBox="1">
            <a:spLocks/>
          </p:cNvSpPr>
          <p:nvPr/>
        </p:nvSpPr>
        <p:spPr bwMode="auto">
          <a:xfrm>
            <a:off x="476605" y="4847929"/>
            <a:ext cx="8306569" cy="64784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MX" sz="2500" b="1" dirty="0" smtClean="0">
                <a:latin typeface="Calibri"/>
              </a:rPr>
              <a:t>SE PROPONE REALIZAR SEGUNDO TALLER EN EL 2017</a:t>
            </a:r>
            <a:endParaRPr lang="es-MX" sz="2500" b="1" dirty="0">
              <a:solidFill>
                <a:srgbClr val="1F497D">
                  <a:lumMod val="60000"/>
                  <a:lumOff val="40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019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324 Redondear rectángulo de esquina diagonal"/>
          <p:cNvSpPr/>
          <p:nvPr/>
        </p:nvSpPr>
        <p:spPr>
          <a:xfrm>
            <a:off x="1714500" y="115888"/>
            <a:ext cx="6858000" cy="928687"/>
          </a:xfrm>
          <a:prstGeom prst="round2Diag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/>
              <a:t>Para incrementar el nivel de información sobre los Proyectos entre los miembros de IAAC:</a:t>
            </a:r>
          </a:p>
        </p:txBody>
      </p:sp>
      <p:sp>
        <p:nvSpPr>
          <p:cNvPr id="326" name="325 Rectángulo"/>
          <p:cNvSpPr/>
          <p:nvPr/>
        </p:nvSpPr>
        <p:spPr>
          <a:xfrm>
            <a:off x="214313" y="115888"/>
            <a:ext cx="1357312" cy="928687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27" name="1 Título"/>
          <p:cNvSpPr txBox="1">
            <a:spLocks/>
          </p:cNvSpPr>
          <p:nvPr/>
        </p:nvSpPr>
        <p:spPr>
          <a:xfrm>
            <a:off x="7246567" y="5857910"/>
            <a:ext cx="1785950" cy="785818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CR" sz="5400" dirty="0">
                <a:effectLst>
                  <a:reflection blurRad="6350" stA="60000" endA="900" endPos="58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IAAC</a:t>
            </a:r>
          </a:p>
        </p:txBody>
      </p:sp>
      <p:sp>
        <p:nvSpPr>
          <p:cNvPr id="328" name="327 Rectángulo"/>
          <p:cNvSpPr/>
          <p:nvPr/>
        </p:nvSpPr>
        <p:spPr>
          <a:xfrm>
            <a:off x="245674" y="6286520"/>
            <a:ext cx="6929438" cy="142875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8" name="6 CuadroTexto"/>
          <p:cNvSpPr txBox="1">
            <a:spLocks noChangeArrowheads="1"/>
          </p:cNvSpPr>
          <p:nvPr/>
        </p:nvSpPr>
        <p:spPr bwMode="auto">
          <a:xfrm>
            <a:off x="439963" y="1268760"/>
            <a:ext cx="8135938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buFontTx/>
              <a:buChar char="-"/>
            </a:pPr>
            <a:r>
              <a:rPr lang="es-ES" sz="2400" b="1" dirty="0" smtClean="0"/>
              <a:t>Se habilita en </a:t>
            </a:r>
            <a:r>
              <a:rPr lang="es-ES" sz="2400" b="1" dirty="0"/>
              <a:t>la sección </a:t>
            </a:r>
            <a:r>
              <a:rPr lang="es-ES" sz="2400" b="1" u="sng" dirty="0"/>
              <a:t>No</a:t>
            </a:r>
            <a:r>
              <a:rPr lang="es-ES" sz="2400" b="1" u="sng" dirty="0" smtClean="0"/>
              <a:t>ticias-Eventos</a:t>
            </a:r>
            <a:r>
              <a:rPr lang="es-ES" sz="2400" b="1" u="sng" dirty="0"/>
              <a:t>, </a:t>
            </a:r>
            <a:r>
              <a:rPr lang="es-ES" sz="2400" b="1" u="sng" dirty="0" smtClean="0"/>
              <a:t>la pestaña ¨Proyectos¨,</a:t>
            </a:r>
            <a:r>
              <a:rPr lang="es-ES" sz="2400" b="1" dirty="0" smtClean="0"/>
              <a:t> para informar sobre materiales elaborados en el marco de los Proyectos, contenido de los </a:t>
            </a:r>
            <a:r>
              <a:rPr lang="es-ES" sz="2400" b="1" dirty="0" err="1" smtClean="0"/>
              <a:t>SubProyectos</a:t>
            </a:r>
            <a:r>
              <a:rPr lang="es-ES" sz="2400" b="1" dirty="0" smtClean="0"/>
              <a:t>, Informes de Actividades y otras informaciones de interés. </a:t>
            </a:r>
          </a:p>
          <a:p>
            <a:pPr eaLnBrk="1" hangingPunct="1">
              <a:buFontTx/>
              <a:buChar char="-"/>
            </a:pPr>
            <a:r>
              <a:rPr lang="es-ES" sz="2400" b="1" dirty="0" smtClean="0"/>
              <a:t>Hipervínculo </a:t>
            </a:r>
            <a:r>
              <a:rPr lang="es-ES" sz="2400" b="1" dirty="0"/>
              <a:t>al sitio </a:t>
            </a:r>
            <a:r>
              <a:rPr lang="es-ES" sz="2400" b="1" dirty="0">
                <a:hlinkClick r:id="rId2"/>
              </a:rPr>
              <a:t>https://www.ptb.de/lac</a:t>
            </a:r>
            <a:r>
              <a:rPr lang="es-ES" sz="2400" b="1" dirty="0"/>
              <a:t> en el que aparece información </a:t>
            </a:r>
            <a:r>
              <a:rPr lang="es-ES" sz="2400" b="1" dirty="0" smtClean="0"/>
              <a:t>públicamente </a:t>
            </a:r>
            <a:r>
              <a:rPr lang="es-ES" sz="2400" b="1" dirty="0"/>
              <a:t>disponible sobre los Proyectos.</a:t>
            </a:r>
          </a:p>
          <a:p>
            <a:pPr algn="just" eaLnBrk="1" hangingPunct="1">
              <a:buFontTx/>
              <a:buChar char="-"/>
            </a:pPr>
            <a:endParaRPr lang="es-ES" sz="2400" dirty="0" smtClean="0">
              <a:solidFill>
                <a:srgbClr val="FF0000"/>
              </a:solidFill>
            </a:endParaRPr>
          </a:p>
          <a:p>
            <a:pPr algn="just" eaLnBrk="1" hangingPunct="1">
              <a:buFontTx/>
              <a:buChar char="-"/>
            </a:pPr>
            <a:r>
              <a:rPr lang="es-ES" sz="2400" b="1" smtClean="0"/>
              <a:t>Se </a:t>
            </a:r>
            <a:r>
              <a:rPr lang="es-ES" sz="2400" b="1" dirty="0" err="1" smtClean="0"/>
              <a:t>continúara</a:t>
            </a:r>
            <a:r>
              <a:rPr lang="es-ES" sz="2400" b="1" dirty="0" smtClean="0"/>
              <a:t> interactuando con los Comités para profundizar </a:t>
            </a:r>
            <a:r>
              <a:rPr lang="es-ES" sz="2400" b="1" dirty="0"/>
              <a:t>en las necesidades y  </a:t>
            </a:r>
            <a:r>
              <a:rPr lang="es-ES" sz="2400" b="1" dirty="0" smtClean="0"/>
              <a:t>coordinar el desarrollo de las tareas</a:t>
            </a:r>
            <a:endParaRPr lang="es-E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1180</TotalTime>
  <Words>415</Words>
  <Application>Microsoft Office PowerPoint</Application>
  <PresentationFormat>Presentación en pantalla (4:3)</PresentationFormat>
  <Paragraphs>55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Tema de Office</vt:lpstr>
      <vt:lpstr>1_Tema de Office</vt:lpstr>
      <vt:lpstr>2_Tema de Office</vt:lpstr>
      <vt:lpstr>Información sobre Proyectos para fortalecimiento de  “Infraestructura de la Calidad en América Latina y el Caribe”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Nancy</dc:creator>
  <cp:lastModifiedBy>Maria</cp:lastModifiedBy>
  <cp:revision>173</cp:revision>
  <dcterms:created xsi:type="dcterms:W3CDTF">2011-08-22T16:58:41Z</dcterms:created>
  <dcterms:modified xsi:type="dcterms:W3CDTF">2016-09-09T13:42:16Z</dcterms:modified>
</cp:coreProperties>
</file>